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4" r:id="rId4"/>
    <p:sldId id="265" r:id="rId5"/>
    <p:sldId id="266" r:id="rId6"/>
    <p:sldId id="268" r:id="rId7"/>
    <p:sldId id="269" r:id="rId8"/>
    <p:sldId id="270" r:id="rId9"/>
    <p:sldId id="271" r:id="rId10"/>
    <p:sldId id="261" r:id="rId11"/>
    <p:sldId id="259" r:id="rId12"/>
    <p:sldId id="267" r:id="rId13"/>
    <p:sldId id="272" r:id="rId14"/>
    <p:sldId id="260" r:id="rId15"/>
    <p:sldId id="273" r:id="rId16"/>
    <p:sldId id="274" r:id="rId17"/>
    <p:sldId id="275" r:id="rId18"/>
    <p:sldId id="276" r:id="rId19"/>
    <p:sldId id="262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374D542-6E3E-455F-9BFB-B45891911720}">
          <p14:sldIdLst>
            <p14:sldId id="256"/>
            <p14:sldId id="257"/>
            <p14:sldId id="264"/>
            <p14:sldId id="265"/>
            <p14:sldId id="266"/>
            <p14:sldId id="268"/>
            <p14:sldId id="269"/>
            <p14:sldId id="270"/>
            <p14:sldId id="271"/>
            <p14:sldId id="261"/>
          </p14:sldIdLst>
        </p14:section>
        <p14:section name="Using Remix 3D to Search for Models" id="{6844172C-9703-4DC7-908A-C23538616A3C}">
          <p14:sldIdLst>
            <p14:sldId id="259"/>
          </p14:sldIdLst>
        </p14:section>
        <p14:section name="About Clustering" id="{66737F24-1C36-4DF4-A00F-927A3F1468AC}">
          <p14:sldIdLst>
            <p14:sldId id="267"/>
            <p14:sldId id="272"/>
            <p14:sldId id="260"/>
            <p14:sldId id="273"/>
            <p14:sldId id="274"/>
            <p14:sldId id="275"/>
            <p14:sldId id="276"/>
          </p14:sldIdLst>
        </p14:section>
        <p14:section name="Location Data Providers" id="{A08F0015-E7F5-4E26-BBAF-AEE4F9A16AD2}">
          <p14:sldIdLst>
            <p14:sldId id="262"/>
            <p14:sldId id="277"/>
            <p14:sldId id="278"/>
          </p14:sldIdLst>
        </p14:section>
        <p14:section name="Animate Your 3D Model" id="{B62868DA-F525-4AC5-9E3E-39ECA0154BBD}">
          <p14:sldIdLst/>
        </p14:section>
        <p14:section name="Learn More" id="{62756D7E-964E-493A-83A1-13BC0B6B5E47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3FCC2-4E7A-4671-AA79-177CB194E449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1C38D-F26D-4167-83EF-8774BC62D54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5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>
              <a:lnSpc>
                <a:spcPct val="150000"/>
              </a:lnSpc>
              <a:spcAft>
                <a:spcPts val="1200"/>
              </a:spcAft>
            </a:pPr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4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B8AB91F-D739-4DD5-859B-B16B125B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034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770BB0-A521-41C6-A0AE-BEE679D2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6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9444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82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017C897-2775-4930-B0BE-BEB72453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15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35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5FD28E-AEC9-43B8-86F4-9CD3C41D49D7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AFE014-E3CD-4B9A-A705-F1CADD8F4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DE5F7-8A52-43AD-8F30-F13CF5450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C85AE-A002-4BA3-8D90-3960ED0FF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E560-77BF-4D1A-B6E7-CD55CE12B1B8}" type="datetimeFigureOut">
              <a:rPr lang="en-US" smtClean="0"/>
              <a:t>5/30/2019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03AA5-C732-4ECB-88D6-DAA20E2C1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80433-CBB5-49C5-B032-5A800E5D0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9379A-16E2-4C4A-96D0-A52C442257E7}" type="slidenum">
              <a:rPr lang="en-US" smtClean="0"/>
              <a:t>‹Nr.›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2A06DA-7FF5-4DDE-94D0-63A83DB241E8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514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2" r:id="rId4"/>
    <p:sldLayoutId id="2147483660" r:id="rId5"/>
    <p:sldLayoutId id="2147483662" r:id="rId6"/>
    <p:sldLayoutId id="2147483661" r:id="rId7"/>
    <p:sldLayoutId id="214748365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3.svg"/><Relationship Id="rId7" Type="http://schemas.openxmlformats.org/officeDocument/2006/relationships/image" Target="../media/image25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4.png"/><Relationship Id="rId9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TrustChainEG/postal-codes-json-xml-csv/master/data/DE/zipcodes.de.csv" TargetMode="External"/><Relationship Id="rId2" Type="http://schemas.openxmlformats.org/officeDocument/2006/relationships/hyperlink" Target="http://www.statistik-berlin-brandenburg.de/produkte/verzeichnisse/zuordnungderbezirkezupostleitzahlen.xls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225" y="962025"/>
            <a:ext cx="6677025" cy="857250"/>
          </a:xfrm>
        </p:spPr>
        <p:txBody>
          <a:bodyPr/>
          <a:lstStyle/>
          <a:p>
            <a:r>
              <a:rPr lang="en-US" b="1" dirty="0"/>
              <a:t>Battle of Neighborhood's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22DE6-C2BE-4B53-BC28-C43EBD005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67525" y="3262191"/>
            <a:ext cx="5419725" cy="405766"/>
          </a:xfrm>
        </p:spPr>
        <p:txBody>
          <a:bodyPr/>
          <a:lstStyle/>
          <a:p>
            <a:pPr algn="ctr"/>
            <a:r>
              <a:rPr lang="en-GB" b="1" dirty="0"/>
              <a:t>Finding The Best Pivot Area For Cab Drivers in Berlin</a:t>
            </a:r>
            <a:r>
              <a:rPr lang="en-US" dirty="0"/>
              <a:t>g.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66FA85D-3B0A-4E0C-B8AC-042993910A93}"/>
              </a:ext>
            </a:extLst>
          </p:cNvPr>
          <p:cNvSpPr txBox="1">
            <a:spLocks/>
          </p:cNvSpPr>
          <p:nvPr/>
        </p:nvSpPr>
        <p:spPr>
          <a:xfrm>
            <a:off x="8077762" y="5409127"/>
            <a:ext cx="2447364" cy="341698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rgbClr val="408E93"/>
                </a:solidFill>
                <a:latin typeface="Agency FB" panose="020B0503020202020204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1800" b="1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By Guray CERMAN</a:t>
            </a:r>
          </a:p>
          <a:p>
            <a:pPr>
              <a:spcBef>
                <a:spcPts val="1000"/>
              </a:spcBef>
            </a:pPr>
            <a:endParaRPr lang="en-US" sz="1800" dirty="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FE0F52F-ADF1-4011-A51B-92383D0AB7F8}"/>
              </a:ext>
            </a:extLst>
          </p:cNvPr>
          <p:cNvSpPr txBox="1">
            <a:spLocks/>
          </p:cNvSpPr>
          <p:nvPr/>
        </p:nvSpPr>
        <p:spPr>
          <a:xfrm>
            <a:off x="8077762" y="5750001"/>
            <a:ext cx="3760738" cy="6317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IBM Professional Data Science Certification Coursera Capstone Project .</a:t>
            </a:r>
          </a:p>
        </p:txBody>
      </p:sp>
      <p:pic>
        <p:nvPicPr>
          <p:cNvPr id="6" name="Grafik 5" descr="Bildergebnis fÃ¼r berlin uber">
            <a:extLst>
              <a:ext uri="{FF2B5EF4-FFF2-40B4-BE49-F238E27FC236}">
                <a16:creationId xmlns:a16="http://schemas.microsoft.com/office/drawing/2014/main" id="{14AE1344-DC39-4DE0-9AF3-9A28E57D582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375" y="2152650"/>
            <a:ext cx="6391275" cy="382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37">
            <a:extLst>
              <a:ext uri="{FF2B5EF4-FFF2-40B4-BE49-F238E27FC236}">
                <a16:creationId xmlns:a16="http://schemas.microsoft.com/office/drawing/2014/main" id="{8EEEA1C6-6261-42B8-A80D-AC949524B35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975" y="922299"/>
            <a:ext cx="747763" cy="747763"/>
          </a:xfrm>
          <a:prstGeom prst="rect">
            <a:avLst/>
          </a:prstGeom>
        </p:spPr>
      </p:pic>
      <p:pic>
        <p:nvPicPr>
          <p:cNvPr id="8" name="Picture 6" descr="https://s3-media2.fl.yelpcdn.com/assets/srv0/developer_pages/999c9dfd1d91/assets/img/landing/developers.png">
            <a:extLst>
              <a:ext uri="{FF2B5EF4-FFF2-40B4-BE49-F238E27FC236}">
                <a16:creationId xmlns:a16="http://schemas.microsoft.com/office/drawing/2014/main" id="{B4A743FB-D0FD-4C7D-8442-9280500231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8185"/>
          <a:stretch/>
        </p:blipFill>
        <p:spPr bwMode="auto">
          <a:xfrm>
            <a:off x="9300670" y="1670062"/>
            <a:ext cx="1569895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7580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ED516-A0B4-4D09-B6A3-A788188B6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Location Data Provider – Foursquare  </a:t>
            </a:r>
          </a:p>
        </p:txBody>
      </p:sp>
      <p:sp>
        <p:nvSpPr>
          <p:cNvPr id="12" name="Number 1" descr="Method 1">
            <a:extLst>
              <a:ext uri="{FF2B5EF4-FFF2-40B4-BE49-F238E27FC236}">
                <a16:creationId xmlns:a16="http://schemas.microsoft.com/office/drawing/2014/main" id="{56816014-A74F-4DCC-B3EB-C797CAF4E802}"/>
              </a:ext>
            </a:extLst>
          </p:cNvPr>
          <p:cNvSpPr/>
          <p:nvPr/>
        </p:nvSpPr>
        <p:spPr bwMode="blackWhite">
          <a:xfrm>
            <a:off x="604434" y="4004381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14" name="Step 2 Number" descr="Method 2:">
            <a:extLst>
              <a:ext uri="{FF2B5EF4-FFF2-40B4-BE49-F238E27FC236}">
                <a16:creationId xmlns:a16="http://schemas.microsoft.com/office/drawing/2014/main" id="{9A5A9B9F-B0C0-4A76-B9C7-3C6ED0008BC9}"/>
              </a:ext>
            </a:extLst>
          </p:cNvPr>
          <p:cNvSpPr/>
          <p:nvPr/>
        </p:nvSpPr>
        <p:spPr bwMode="blackWhite">
          <a:xfrm>
            <a:off x="6200536" y="4004381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</a:t>
            </a:r>
            <a:endParaRPr lang="en-US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DDAA5-B6E5-49F3-A495-94B7927A6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4035175" y="4807119"/>
            <a:ext cx="833933" cy="1943095"/>
          </a:xfrm>
          <a:prstGeom prst="rect">
            <a:avLst/>
          </a:prstGeom>
          <a:gradFill flip="none" rotWithShape="1">
            <a:gsLst>
              <a:gs pos="0">
                <a:srgbClr val="F5F5F5">
                  <a:alpha val="0"/>
                </a:srgbClr>
              </a:gs>
              <a:gs pos="100000">
                <a:srgbClr val="F5F5F5"/>
              </a:gs>
              <a:gs pos="43000">
                <a:srgbClr val="F5F5F5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b="1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A6EBE27-2D26-4F28-AE31-DAC56EF36A4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455" y="381291"/>
            <a:ext cx="747763" cy="747763"/>
          </a:xfrm>
          <a:prstGeom prst="rect">
            <a:avLst/>
          </a:prstGeom>
        </p:spPr>
      </p:pic>
      <p:pic>
        <p:nvPicPr>
          <p:cNvPr id="2050" name="Picture 2" descr="Location Data  Schools  Restaurants  Parks  Gyms  Community  Centres  (latitude, longitude) ">
            <a:extLst>
              <a:ext uri="{FF2B5EF4-FFF2-40B4-BE49-F238E27FC236}">
                <a16:creationId xmlns:a16="http://schemas.microsoft.com/office/drawing/2014/main" id="{F30F9002-D808-44FF-A700-5BFB53E33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434" y="1263728"/>
            <a:ext cx="4851689" cy="2641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7A4C6E1A-32AE-4C24-90CC-4DAEC0A28DC3}"/>
              </a:ext>
            </a:extLst>
          </p:cNvPr>
          <p:cNvSpPr txBox="1"/>
          <p:nvPr/>
        </p:nvSpPr>
        <p:spPr>
          <a:xfrm>
            <a:off x="1014271" y="4004381"/>
            <a:ext cx="4409418" cy="2404991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Location Data </a:t>
            </a:r>
          </a:p>
          <a:p>
            <a:pPr>
              <a:lnSpc>
                <a:spcPts val="1800"/>
              </a:lnSpc>
              <a:spcAft>
                <a:spcPts val="600"/>
              </a:spcAft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Location data is data describing places and venues, such as their geographical location, their category, working hours, full address, and so on, such that for a given location given in the form of its geographical coordinates (or latitude and longitude values) one is able to determine what types of venues exist within a defined radius from that location.</a:t>
            </a:r>
            <a:endParaRPr lang="en-IN" sz="16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DFAB48D-73B9-40E4-9C5D-3F5680E200C3}"/>
              </a:ext>
            </a:extLst>
          </p:cNvPr>
          <p:cNvSpPr txBox="1"/>
          <p:nvPr/>
        </p:nvSpPr>
        <p:spPr>
          <a:xfrm>
            <a:off x="6769260" y="4004381"/>
            <a:ext cx="4851690" cy="2191252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I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Foursquare</a:t>
            </a:r>
          </a:p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I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Foursquare is a technologic company that built a massive dataset of accurate location data.</a:t>
            </a:r>
          </a:p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I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Foursquare powers location data for Apple, Uber, Snapchat, Twitter and many more.</a:t>
            </a:r>
          </a:p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I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Their API and location data is currently being used by over 100,000 developers.</a:t>
            </a:r>
          </a:p>
        </p:txBody>
      </p:sp>
      <p:pic>
        <p:nvPicPr>
          <p:cNvPr id="2052" name="Picture 4" descr="RESTful API  • You communicate with the database via groups and endpoints in the  form of a Uniform Resource Identifier (URI)  https://api.foursquare.com/v2/tips/  Client ID  Client Secret  Version ">
            <a:extLst>
              <a:ext uri="{FF2B5EF4-FFF2-40B4-BE49-F238E27FC236}">
                <a16:creationId xmlns:a16="http://schemas.microsoft.com/office/drawing/2014/main" id="{1426AD10-453F-472E-B628-926B37F8E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320284"/>
            <a:ext cx="5491566" cy="252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584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83D2B2-24CC-41A1-8AC3-EDF2DA2C3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METHODOLOGY : General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85CDB0-AD30-4DBB-AC55-D824F09CE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200" y="1432818"/>
            <a:ext cx="4712634" cy="4976554"/>
          </a:xfrm>
        </p:spPr>
        <p:txBody>
          <a:bodyPr>
            <a:normAutofit/>
          </a:bodyPr>
          <a:lstStyle/>
          <a:p>
            <a:r>
              <a:rPr lang="en-US" sz="1400" dirty="0"/>
              <a:t>To suggest the best Location ,steps followed are - </a:t>
            </a:r>
          </a:p>
          <a:p>
            <a:pPr marL="457200" lvl="1" indent="-47625">
              <a:lnSpc>
                <a:spcPts val="1800"/>
              </a:lnSpc>
            </a:pPr>
            <a:r>
              <a:rPr lang="en-US" sz="1400" dirty="0"/>
              <a:t>Using necessary methods, Web pages containing information about Berlin are scraped into Pandas Dataframe. </a:t>
            </a:r>
          </a:p>
          <a:p>
            <a:pPr marL="457200" lvl="1" indent="-47625">
              <a:lnSpc>
                <a:spcPts val="1800"/>
              </a:lnSpc>
            </a:pPr>
            <a:r>
              <a:rPr lang="en-US" sz="1400" dirty="0"/>
              <a:t>Dataframe contained data about </a:t>
            </a:r>
            <a:r>
              <a:rPr lang="en-US" sz="1400" dirty="0" err="1"/>
              <a:t>zipcodes</a:t>
            </a:r>
            <a:r>
              <a:rPr lang="en-US" sz="1400" dirty="0"/>
              <a:t>, Coordinates and boroughs. Than Dataframe was Cleaned and Processed according to requirement of the problem to be solved. Proper benchmarks were set to obtain the best results.</a:t>
            </a:r>
          </a:p>
          <a:p>
            <a:pPr marL="457200" lvl="1" indent="-47625">
              <a:lnSpc>
                <a:spcPts val="1800"/>
              </a:lnSpc>
            </a:pPr>
            <a:r>
              <a:rPr lang="en-US" sz="1400" dirty="0"/>
              <a:t>The List of Venues in a City were obtained using Foursquare API and the cluster area with maximum weight according to the Model is selected.</a:t>
            </a:r>
          </a:p>
          <a:p>
            <a:pPr marL="457200" lvl="1" indent="-47625">
              <a:lnSpc>
                <a:spcPts val="1800"/>
              </a:lnSpc>
            </a:pPr>
            <a:r>
              <a:rPr lang="en-US" sz="1400" dirty="0"/>
              <a:t>With the help of Unsupervised Machine Learning Algorithm (K Means Algorithm) pivot area in the city of Berlin is obtained where a cab driver has to expect more clients and revenues.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3572B26-98AF-4AA8-9A0F-435FBBFB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604200" y="1821066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51C4E8-1EC2-4782-B31A-6F082712F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604200" y="3017239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4D3B53A-9E90-4B19-BA5D-E8F4971E2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604200" y="5213199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552617-FAD0-4D2C-9980-0BB9004C7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blackWhite">
          <a:xfrm>
            <a:off x="604200" y="4312097"/>
            <a:ext cx="409838" cy="409838"/>
          </a:xfrm>
          <a:prstGeom prst="ellipse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3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31F0587-5B94-49DE-9009-D91DADE42DD0}"/>
              </a:ext>
            </a:extLst>
          </p:cNvPr>
          <p:cNvPicPr/>
          <p:nvPr/>
        </p:nvPicPr>
        <p:blipFill rotWithShape="1">
          <a:blip r:embed="rId2"/>
          <a:srcRect l="21826" t="21666" r="11699" b="6441"/>
          <a:stretch/>
        </p:blipFill>
        <p:spPr bwMode="auto">
          <a:xfrm>
            <a:off x="5555492" y="1461844"/>
            <a:ext cx="6197484" cy="49475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97439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METHODOLOGY : General</a:t>
            </a:r>
          </a:p>
        </p:txBody>
      </p:sp>
      <p:sp>
        <p:nvSpPr>
          <p:cNvPr id="12" name="Rectangle: Rounded Corners 1">
            <a:extLst>
              <a:ext uri="{FF2B5EF4-FFF2-40B4-BE49-F238E27FC236}">
                <a16:creationId xmlns:a16="http://schemas.microsoft.com/office/drawing/2014/main" id="{34A1FF1D-D05C-4E68-8DAE-ADB5FA14C55B}"/>
              </a:ext>
            </a:extLst>
          </p:cNvPr>
          <p:cNvSpPr/>
          <p:nvPr/>
        </p:nvSpPr>
        <p:spPr>
          <a:xfrm>
            <a:off x="506791" y="1424025"/>
            <a:ext cx="1772194" cy="2154147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Four Square API Calls to Collect Neighborhood Venue Category and LAT/LNG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2">
            <a:extLst>
              <a:ext uri="{FF2B5EF4-FFF2-40B4-BE49-F238E27FC236}">
                <a16:creationId xmlns:a16="http://schemas.microsoft.com/office/drawing/2014/main" id="{222AAEC5-8CEE-4FF5-93A6-E96A6C3A4A97}"/>
              </a:ext>
            </a:extLst>
          </p:cNvPr>
          <p:cNvSpPr/>
          <p:nvPr/>
        </p:nvSpPr>
        <p:spPr>
          <a:xfrm>
            <a:off x="2943872" y="1652626"/>
            <a:ext cx="1349804" cy="1882409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One Hot Encoding to Convert Labels into Numbers</a:t>
            </a:r>
            <a:endParaRPr lang="en-US" sz="1600" dirty="0"/>
          </a:p>
        </p:txBody>
      </p:sp>
      <p:sp>
        <p:nvSpPr>
          <p:cNvPr id="14" name="Rectangle: Rounded Corners 3">
            <a:extLst>
              <a:ext uri="{FF2B5EF4-FFF2-40B4-BE49-F238E27FC236}">
                <a16:creationId xmlns:a16="http://schemas.microsoft.com/office/drawing/2014/main" id="{1154D83F-79FD-4C59-9383-FFE705607C08}"/>
              </a:ext>
            </a:extLst>
          </p:cNvPr>
          <p:cNvSpPr/>
          <p:nvPr/>
        </p:nvSpPr>
        <p:spPr>
          <a:xfrm>
            <a:off x="4932511" y="1946131"/>
            <a:ext cx="1767604" cy="1132235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Venues Grouped by Neighborhood</a:t>
            </a:r>
            <a:endParaRPr lang="en-US" sz="1600" dirty="0"/>
          </a:p>
        </p:txBody>
      </p:sp>
      <p:sp>
        <p:nvSpPr>
          <p:cNvPr id="15" name="Rectangle: Rounded Corners 4">
            <a:extLst>
              <a:ext uri="{FF2B5EF4-FFF2-40B4-BE49-F238E27FC236}">
                <a16:creationId xmlns:a16="http://schemas.microsoft.com/office/drawing/2014/main" id="{8090CB25-41B5-4038-AAE6-F352112B66AE}"/>
              </a:ext>
            </a:extLst>
          </p:cNvPr>
          <p:cNvSpPr/>
          <p:nvPr/>
        </p:nvSpPr>
        <p:spPr>
          <a:xfrm>
            <a:off x="7324047" y="1846487"/>
            <a:ext cx="2046513" cy="160890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K-Means Clustering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Rectangle: Rounded Corners 5">
            <a:extLst>
              <a:ext uri="{FF2B5EF4-FFF2-40B4-BE49-F238E27FC236}">
                <a16:creationId xmlns:a16="http://schemas.microsoft.com/office/drawing/2014/main" id="{B809CEB1-97ED-42F8-B990-41C3F2A4A167}"/>
              </a:ext>
            </a:extLst>
          </p:cNvPr>
          <p:cNvSpPr/>
          <p:nvPr/>
        </p:nvSpPr>
        <p:spPr>
          <a:xfrm>
            <a:off x="10363199" y="1196391"/>
            <a:ext cx="1510393" cy="4222897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Graphic 7" descr="Thought bubble">
            <a:extLst>
              <a:ext uri="{FF2B5EF4-FFF2-40B4-BE49-F238E27FC236}">
                <a16:creationId xmlns:a16="http://schemas.microsoft.com/office/drawing/2014/main" id="{1CE8309F-A58C-48D5-AF8D-50D5D5801D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54937" y="2894317"/>
            <a:ext cx="914400" cy="914400"/>
          </a:xfrm>
          <a:prstGeom prst="rect">
            <a:avLst/>
          </a:prstGeom>
        </p:spPr>
      </p:pic>
      <p:pic>
        <p:nvPicPr>
          <p:cNvPr id="18" name="Graphic 8" descr="Thought bubble">
            <a:extLst>
              <a:ext uri="{FF2B5EF4-FFF2-40B4-BE49-F238E27FC236}">
                <a16:creationId xmlns:a16="http://schemas.microsoft.com/office/drawing/2014/main" id="{9585B0F4-E027-4432-B713-38D9E5905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73166" y="1747773"/>
            <a:ext cx="914400" cy="914400"/>
          </a:xfrm>
          <a:prstGeom prst="rect">
            <a:avLst/>
          </a:prstGeom>
        </p:spPr>
      </p:pic>
      <p:sp>
        <p:nvSpPr>
          <p:cNvPr id="19" name="TextBox 9">
            <a:extLst>
              <a:ext uri="{FF2B5EF4-FFF2-40B4-BE49-F238E27FC236}">
                <a16:creationId xmlns:a16="http://schemas.microsoft.com/office/drawing/2014/main" id="{3EC0228D-7FD7-4074-BBE8-2C9415DAC7FE}"/>
              </a:ext>
            </a:extLst>
          </p:cNvPr>
          <p:cNvSpPr txBox="1"/>
          <p:nvPr/>
        </p:nvSpPr>
        <p:spPr>
          <a:xfrm>
            <a:off x="10597787" y="1503131"/>
            <a:ext cx="1151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Cluster 1</a:t>
            </a:r>
          </a:p>
        </p:txBody>
      </p:sp>
      <p:sp>
        <p:nvSpPr>
          <p:cNvPr id="20" name="TextBox 10">
            <a:extLst>
              <a:ext uri="{FF2B5EF4-FFF2-40B4-BE49-F238E27FC236}">
                <a16:creationId xmlns:a16="http://schemas.microsoft.com/office/drawing/2014/main" id="{169763BD-5E64-444D-91BC-037AE605521C}"/>
              </a:ext>
            </a:extLst>
          </p:cNvPr>
          <p:cNvSpPr txBox="1"/>
          <p:nvPr/>
        </p:nvSpPr>
        <p:spPr>
          <a:xfrm>
            <a:off x="10574383" y="2516104"/>
            <a:ext cx="1151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Cluster 2</a:t>
            </a:r>
          </a:p>
        </p:txBody>
      </p:sp>
      <p:sp>
        <p:nvSpPr>
          <p:cNvPr id="21" name="TextBox 11">
            <a:extLst>
              <a:ext uri="{FF2B5EF4-FFF2-40B4-BE49-F238E27FC236}">
                <a16:creationId xmlns:a16="http://schemas.microsoft.com/office/drawing/2014/main" id="{B400A60E-AD9B-4226-BED9-D3EBE35E7F0F}"/>
              </a:ext>
            </a:extLst>
          </p:cNvPr>
          <p:cNvSpPr txBox="1"/>
          <p:nvPr/>
        </p:nvSpPr>
        <p:spPr>
          <a:xfrm>
            <a:off x="10559688" y="3971924"/>
            <a:ext cx="1151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Cluster 3</a:t>
            </a:r>
          </a:p>
        </p:txBody>
      </p:sp>
      <p:sp>
        <p:nvSpPr>
          <p:cNvPr id="22" name="Rectangle: Rounded Corners 13">
            <a:extLst>
              <a:ext uri="{FF2B5EF4-FFF2-40B4-BE49-F238E27FC236}">
                <a16:creationId xmlns:a16="http://schemas.microsoft.com/office/drawing/2014/main" id="{2F0E7822-48AF-4295-BA05-AD6149CD8F79}"/>
              </a:ext>
            </a:extLst>
          </p:cNvPr>
          <p:cNvSpPr/>
          <p:nvPr/>
        </p:nvSpPr>
        <p:spPr>
          <a:xfrm>
            <a:off x="6791619" y="4284967"/>
            <a:ext cx="1504012" cy="71437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Dendogram</a:t>
            </a:r>
            <a:endParaRPr lang="en-US" dirty="0"/>
          </a:p>
        </p:txBody>
      </p:sp>
      <p:sp>
        <p:nvSpPr>
          <p:cNvPr id="23" name="Rectangle: Rounded Corners 14">
            <a:extLst>
              <a:ext uri="{FF2B5EF4-FFF2-40B4-BE49-F238E27FC236}">
                <a16:creationId xmlns:a16="http://schemas.microsoft.com/office/drawing/2014/main" id="{697376C6-43C2-4027-B17D-F5860525DC93}"/>
              </a:ext>
            </a:extLst>
          </p:cNvPr>
          <p:cNvSpPr/>
          <p:nvPr/>
        </p:nvSpPr>
        <p:spPr>
          <a:xfrm>
            <a:off x="8370062" y="4284967"/>
            <a:ext cx="1349805" cy="71437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Elbow Method</a:t>
            </a:r>
          </a:p>
        </p:txBody>
      </p:sp>
      <p:sp>
        <p:nvSpPr>
          <p:cNvPr id="24" name="Arrow: Up 15">
            <a:extLst>
              <a:ext uri="{FF2B5EF4-FFF2-40B4-BE49-F238E27FC236}">
                <a16:creationId xmlns:a16="http://schemas.microsoft.com/office/drawing/2014/main" id="{91B66BEF-FDA5-4F72-8FA8-B73313529AE0}"/>
              </a:ext>
            </a:extLst>
          </p:cNvPr>
          <p:cNvSpPr/>
          <p:nvPr/>
        </p:nvSpPr>
        <p:spPr>
          <a:xfrm rot="2882219">
            <a:off x="7655012" y="3605984"/>
            <a:ext cx="532263" cy="528625"/>
          </a:xfrm>
          <a:prstGeom prst="up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Up 16">
            <a:extLst>
              <a:ext uri="{FF2B5EF4-FFF2-40B4-BE49-F238E27FC236}">
                <a16:creationId xmlns:a16="http://schemas.microsoft.com/office/drawing/2014/main" id="{D4C222B0-EC07-4AE0-B38C-6EC29EBECEAF}"/>
              </a:ext>
            </a:extLst>
          </p:cNvPr>
          <p:cNvSpPr/>
          <p:nvPr/>
        </p:nvSpPr>
        <p:spPr>
          <a:xfrm rot="19035753">
            <a:off x="8561724" y="3605869"/>
            <a:ext cx="532263" cy="528625"/>
          </a:xfrm>
          <a:prstGeom prst="up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Up 17">
            <a:extLst>
              <a:ext uri="{FF2B5EF4-FFF2-40B4-BE49-F238E27FC236}">
                <a16:creationId xmlns:a16="http://schemas.microsoft.com/office/drawing/2014/main" id="{FE019439-00D8-4958-882F-33616E43F879}"/>
              </a:ext>
            </a:extLst>
          </p:cNvPr>
          <p:cNvSpPr/>
          <p:nvPr/>
        </p:nvSpPr>
        <p:spPr>
          <a:xfrm rot="5400000">
            <a:off x="2334498" y="2290157"/>
            <a:ext cx="532263" cy="528625"/>
          </a:xfrm>
          <a:prstGeom prst="up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Up 18">
            <a:extLst>
              <a:ext uri="{FF2B5EF4-FFF2-40B4-BE49-F238E27FC236}">
                <a16:creationId xmlns:a16="http://schemas.microsoft.com/office/drawing/2014/main" id="{4B640266-A55F-417D-AB1C-2F99633D3EEF}"/>
              </a:ext>
            </a:extLst>
          </p:cNvPr>
          <p:cNvSpPr/>
          <p:nvPr/>
        </p:nvSpPr>
        <p:spPr>
          <a:xfrm rot="5400000">
            <a:off x="4387164" y="2290157"/>
            <a:ext cx="532263" cy="528625"/>
          </a:xfrm>
          <a:prstGeom prst="up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Up 19">
            <a:extLst>
              <a:ext uri="{FF2B5EF4-FFF2-40B4-BE49-F238E27FC236}">
                <a16:creationId xmlns:a16="http://schemas.microsoft.com/office/drawing/2014/main" id="{C86DE9B3-EE7F-4D37-A44C-B4B48346DF60}"/>
              </a:ext>
            </a:extLst>
          </p:cNvPr>
          <p:cNvSpPr/>
          <p:nvPr/>
        </p:nvSpPr>
        <p:spPr>
          <a:xfrm rot="5400000">
            <a:off x="6724478" y="2290157"/>
            <a:ext cx="532263" cy="528625"/>
          </a:xfrm>
          <a:prstGeom prst="up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Up 20">
            <a:extLst>
              <a:ext uri="{FF2B5EF4-FFF2-40B4-BE49-F238E27FC236}">
                <a16:creationId xmlns:a16="http://schemas.microsoft.com/office/drawing/2014/main" id="{EA11B06E-3522-4255-933F-025BB98D7638}"/>
              </a:ext>
            </a:extLst>
          </p:cNvPr>
          <p:cNvSpPr/>
          <p:nvPr/>
        </p:nvSpPr>
        <p:spPr>
          <a:xfrm rot="5400000">
            <a:off x="9608505" y="2391778"/>
            <a:ext cx="532263" cy="528625"/>
          </a:xfrm>
          <a:prstGeom prst="up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Up 21">
            <a:extLst>
              <a:ext uri="{FF2B5EF4-FFF2-40B4-BE49-F238E27FC236}">
                <a16:creationId xmlns:a16="http://schemas.microsoft.com/office/drawing/2014/main" id="{1A492A4B-FC5B-4897-8E87-8CB0C31E87CB}"/>
              </a:ext>
            </a:extLst>
          </p:cNvPr>
          <p:cNvSpPr/>
          <p:nvPr/>
        </p:nvSpPr>
        <p:spPr>
          <a:xfrm rot="2882219">
            <a:off x="9605287" y="1626066"/>
            <a:ext cx="532263" cy="528625"/>
          </a:xfrm>
          <a:prstGeom prst="up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Up 22">
            <a:extLst>
              <a:ext uri="{FF2B5EF4-FFF2-40B4-BE49-F238E27FC236}">
                <a16:creationId xmlns:a16="http://schemas.microsoft.com/office/drawing/2014/main" id="{60989BC7-0736-483F-B00B-C48AB93DA098}"/>
              </a:ext>
            </a:extLst>
          </p:cNvPr>
          <p:cNvSpPr/>
          <p:nvPr/>
        </p:nvSpPr>
        <p:spPr>
          <a:xfrm rot="7480611">
            <a:off x="9558781" y="3077962"/>
            <a:ext cx="532263" cy="528625"/>
          </a:xfrm>
          <a:prstGeom prst="up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2">
            <a:extLst>
              <a:ext uri="{FF2B5EF4-FFF2-40B4-BE49-F238E27FC236}">
                <a16:creationId xmlns:a16="http://schemas.microsoft.com/office/drawing/2014/main" id="{158E3CC1-445E-43CD-B73C-08481B23EE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8119" y="5126144"/>
            <a:ext cx="2216433" cy="1468027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E4ACDFE6-F2FB-4A7B-93F2-3E92B147C7DF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69" t="51318" r="41078" b="29230"/>
          <a:stretch/>
        </p:blipFill>
        <p:spPr bwMode="auto">
          <a:xfrm>
            <a:off x="164225" y="3867781"/>
            <a:ext cx="3702925" cy="9178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A562FA7E-769D-418F-8803-72E8F59569D0}"/>
              </a:ext>
            </a:extLst>
          </p:cNvPr>
          <p:cNvPicPr/>
          <p:nvPr/>
        </p:nvPicPr>
        <p:blipFill rotWithShape="1">
          <a:blip r:embed="rId6"/>
          <a:srcRect l="26710" t="45283" r="10960" b="30001"/>
          <a:stretch/>
        </p:blipFill>
        <p:spPr bwMode="auto">
          <a:xfrm>
            <a:off x="1106518" y="5097675"/>
            <a:ext cx="5502213" cy="13219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5A5ADF7A-E062-4E87-9540-0911921648A8}"/>
              </a:ext>
            </a:extLst>
          </p:cNvPr>
          <p:cNvPicPr/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24" t="36004" r="2119" b="6547"/>
          <a:stretch/>
        </p:blipFill>
        <p:spPr bwMode="auto">
          <a:xfrm>
            <a:off x="3910426" y="3613183"/>
            <a:ext cx="2881192" cy="14096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4" name="Picture 37">
            <a:extLst>
              <a:ext uri="{FF2B5EF4-FFF2-40B4-BE49-F238E27FC236}">
                <a16:creationId xmlns:a16="http://schemas.microsoft.com/office/drawing/2014/main" id="{0E2E010F-08C9-47D5-A5D9-527967FE9AE4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5455" y="381291"/>
            <a:ext cx="747763" cy="747763"/>
          </a:xfrm>
          <a:prstGeom prst="rect">
            <a:avLst/>
          </a:prstGeom>
        </p:spPr>
      </p:pic>
      <p:pic>
        <p:nvPicPr>
          <p:cNvPr id="4102" name="Picture 6" descr="https://s3-media2.fl.yelpcdn.com/assets/srv0/developer_pages/999c9dfd1d91/assets/img/landing/developers.png">
            <a:extLst>
              <a:ext uri="{FF2B5EF4-FFF2-40B4-BE49-F238E27FC236}">
                <a16:creationId xmlns:a16="http://schemas.microsoft.com/office/drawing/2014/main" id="{DEFA0732-7561-4A36-A5A6-9DFC663A71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8185"/>
          <a:stretch/>
        </p:blipFill>
        <p:spPr bwMode="auto">
          <a:xfrm>
            <a:off x="7585114" y="362887"/>
            <a:ext cx="1569895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Graphic 7" descr="Thought bubble">
            <a:extLst>
              <a:ext uri="{FF2B5EF4-FFF2-40B4-BE49-F238E27FC236}">
                <a16:creationId xmlns:a16="http://schemas.microsoft.com/office/drawing/2014/main" id="{293C1DC4-226A-46FC-91C7-3D5FC1D18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93037" y="436950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846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METHODOLOGY : Exploring Venues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1A0A696-23C7-4241-BF78-6B2CC3A860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34" t="38043" r="3208" b="6542"/>
          <a:stretch/>
        </p:blipFill>
        <p:spPr>
          <a:xfrm>
            <a:off x="604434" y="1359016"/>
            <a:ext cx="11332192" cy="449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963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EE622-B204-4BAA-A73B-2ED70B23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METHODOLOGY : </a:t>
            </a:r>
            <a:r>
              <a:rPr lang="en-US" b="1" dirty="0">
                <a:solidFill>
                  <a:srgbClr val="E7E6E6">
                    <a:lumMod val="25000"/>
                  </a:srgb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K- Means Clustering (Elbow Method</a:t>
            </a:r>
            <a:r>
              <a:rPr lang="en-US" dirty="0">
                <a:solidFill>
                  <a:srgbClr val="E7E6E6">
                    <a:lumMod val="25000"/>
                  </a:srgb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D818A-6772-4140-9BA1-3E5C4AC85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10017084" y="1839905"/>
            <a:ext cx="1866468" cy="894830"/>
          </a:xfrm>
          <a:prstGeom prst="rect">
            <a:avLst/>
          </a:prstGeom>
          <a:gradFill flip="none" rotWithShape="1">
            <a:gsLst>
              <a:gs pos="0">
                <a:srgbClr val="F5F5F5">
                  <a:alpha val="0"/>
                </a:srgbClr>
              </a:gs>
              <a:gs pos="100000">
                <a:srgbClr val="F5F5F5"/>
              </a:gs>
              <a:gs pos="58000">
                <a:srgbClr val="F5F5F5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b="1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CD01B2-6FD2-4BC3-86CD-1916B070AE51}"/>
              </a:ext>
            </a:extLst>
          </p:cNvPr>
          <p:cNvSpPr txBox="1"/>
          <p:nvPr/>
        </p:nvSpPr>
        <p:spPr>
          <a:xfrm>
            <a:off x="5242743" y="4845038"/>
            <a:ext cx="2881907" cy="409838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I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K-Means Clustering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7984BB2-A1CC-4B42-9784-22FC9D5E87CD}"/>
              </a:ext>
            </a:extLst>
          </p:cNvPr>
          <p:cNvPicPr/>
          <p:nvPr/>
        </p:nvPicPr>
        <p:blipFill rotWithShape="1">
          <a:blip r:embed="rId2"/>
          <a:srcRect l="19610" t="43136" r="21781" b="16289"/>
          <a:stretch/>
        </p:blipFill>
        <p:spPr bwMode="auto">
          <a:xfrm>
            <a:off x="5242743" y="1614750"/>
            <a:ext cx="6514390" cy="454556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Text Placeholder 5" descr="2D Slides">
            <a:extLst>
              <a:ext uri="{FF2B5EF4-FFF2-40B4-BE49-F238E27FC236}">
                <a16:creationId xmlns:a16="http://schemas.microsoft.com/office/drawing/2014/main" id="{C18FA1B5-E85E-4EA3-BFA7-2EFAF8F3B40C}"/>
              </a:ext>
            </a:extLst>
          </p:cNvPr>
          <p:cNvSpPr txBox="1">
            <a:spLocks/>
          </p:cNvSpPr>
          <p:nvPr/>
        </p:nvSpPr>
        <p:spPr>
          <a:xfrm>
            <a:off x="629610" y="1538771"/>
            <a:ext cx="4276659" cy="4621548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When K increases, the centroids are closer to the clusters centroids. Here the distortion, mean sum of squared distances to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centers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, decreases to the optimum point. </a:t>
            </a:r>
            <a:endParaRPr lang="de-DE" sz="2400" spc="10" dirty="0">
              <a:solidFill>
                <a:srgbClr val="000000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indent="0"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The improvements will decline, at some point rapidly, creating the elbow shape. That point is the optimal value for k. </a:t>
            </a:r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8" name="Explosion: 8 Zacken 17">
            <a:extLst>
              <a:ext uri="{FF2B5EF4-FFF2-40B4-BE49-F238E27FC236}">
                <a16:creationId xmlns:a16="http://schemas.microsoft.com/office/drawing/2014/main" id="{32E7C3B5-FE1A-42B8-BF07-454EBC1AF311}"/>
              </a:ext>
            </a:extLst>
          </p:cNvPr>
          <p:cNvSpPr/>
          <p:nvPr/>
        </p:nvSpPr>
        <p:spPr>
          <a:xfrm>
            <a:off x="8292413" y="2135045"/>
            <a:ext cx="2905125" cy="1714500"/>
          </a:xfrm>
          <a:prstGeom prst="irregularSeal1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K=3 </a:t>
            </a:r>
            <a:endParaRPr lang="en-DE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5633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EE622-B204-4BAA-A73B-2ED70B23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 : </a:t>
            </a:r>
            <a:r>
              <a:rPr lang="en-US" b="1" dirty="0">
                <a:solidFill>
                  <a:srgbClr val="E7E6E6">
                    <a:lumMod val="25000"/>
                  </a:srgb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Clusters </a:t>
            </a:r>
            <a:endParaRPr lang="en-US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D818A-6772-4140-9BA1-3E5C4AC85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10017084" y="1839905"/>
            <a:ext cx="1866468" cy="894830"/>
          </a:xfrm>
          <a:prstGeom prst="rect">
            <a:avLst/>
          </a:prstGeom>
          <a:gradFill flip="none" rotWithShape="1">
            <a:gsLst>
              <a:gs pos="0">
                <a:srgbClr val="F5F5F5">
                  <a:alpha val="0"/>
                </a:srgbClr>
              </a:gs>
              <a:gs pos="100000">
                <a:srgbClr val="F5F5F5"/>
              </a:gs>
              <a:gs pos="58000">
                <a:srgbClr val="F5F5F5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b="1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8936341-FE8E-4183-A867-5C461461DA5C}"/>
              </a:ext>
            </a:extLst>
          </p:cNvPr>
          <p:cNvPicPr/>
          <p:nvPr/>
        </p:nvPicPr>
        <p:blipFill rotWithShape="1">
          <a:blip r:embed="rId2"/>
          <a:srcRect l="21826" t="21666" r="11699" b="6441"/>
          <a:stretch/>
        </p:blipFill>
        <p:spPr bwMode="auto">
          <a:xfrm>
            <a:off x="5217952" y="1354085"/>
            <a:ext cx="6535839" cy="4971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C8E1461E-21D6-4183-A636-385DD7E36339}"/>
              </a:ext>
            </a:extLst>
          </p:cNvPr>
          <p:cNvSpPr/>
          <p:nvPr/>
        </p:nvSpPr>
        <p:spPr>
          <a:xfrm>
            <a:off x="438209" y="2243318"/>
            <a:ext cx="4653908" cy="3914202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de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It</a:t>
            </a:r>
            <a:r>
              <a:rPr lang="de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lie</a:t>
            </a:r>
            <a:r>
              <a:rPr lang="de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s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around the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center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of Berlin. The boroughs it encompasses together with the portions are; Mitte (% 100),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Friedrichshain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-Kreuzberg (% 100), Charlottenburg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Wilmersdorf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(% 45), Tempelhof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Schöneberg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(% 25),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Neuköln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(% 20),Pankow (% 25),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Steglitz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Zehlendorf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(% 15).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3D553DF-06FF-4835-A979-9BA86FD665BE}"/>
              </a:ext>
            </a:extLst>
          </p:cNvPr>
          <p:cNvSpPr/>
          <p:nvPr/>
        </p:nvSpPr>
        <p:spPr>
          <a:xfrm>
            <a:off x="504640" y="1532980"/>
            <a:ext cx="4521046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DE" sz="2800" spc="10" dirty="0">
                <a:solidFill>
                  <a:srgbClr val="000000"/>
                </a:solidFill>
                <a:latin typeface="Arial" panose="020B0604020202020204" pitchFamily="34" charset="0"/>
              </a:rPr>
              <a:t>Cluster 2 (LIGHT GREEN) </a:t>
            </a:r>
            <a:endParaRPr lang="en-DE" sz="2800" dirty="0"/>
          </a:p>
        </p:txBody>
      </p:sp>
    </p:spTree>
    <p:extLst>
      <p:ext uri="{BB962C8B-B14F-4D97-AF65-F5344CB8AC3E}">
        <p14:creationId xmlns:p14="http://schemas.microsoft.com/office/powerpoint/2010/main" val="139621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EE622-B204-4BAA-A73B-2ED70B23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 : </a:t>
            </a:r>
            <a:r>
              <a:rPr lang="en-US" b="1" dirty="0">
                <a:solidFill>
                  <a:srgbClr val="E7E6E6">
                    <a:lumMod val="25000"/>
                  </a:srgb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Clusters </a:t>
            </a:r>
            <a:endParaRPr lang="en-US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D818A-6772-4140-9BA1-3E5C4AC85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10017084" y="1839905"/>
            <a:ext cx="1866468" cy="894830"/>
          </a:xfrm>
          <a:prstGeom prst="rect">
            <a:avLst/>
          </a:prstGeom>
          <a:gradFill flip="none" rotWithShape="1">
            <a:gsLst>
              <a:gs pos="0">
                <a:srgbClr val="F5F5F5">
                  <a:alpha val="0"/>
                </a:srgbClr>
              </a:gs>
              <a:gs pos="100000">
                <a:srgbClr val="F5F5F5"/>
              </a:gs>
              <a:gs pos="58000">
                <a:srgbClr val="F5F5F5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b="1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8936341-FE8E-4183-A867-5C461461DA5C}"/>
              </a:ext>
            </a:extLst>
          </p:cNvPr>
          <p:cNvPicPr/>
          <p:nvPr/>
        </p:nvPicPr>
        <p:blipFill rotWithShape="1">
          <a:blip r:embed="rId2"/>
          <a:srcRect l="21826" t="21666" r="11699" b="6441"/>
          <a:stretch/>
        </p:blipFill>
        <p:spPr bwMode="auto">
          <a:xfrm>
            <a:off x="5217952" y="1354085"/>
            <a:ext cx="6535839" cy="4971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C8E1461E-21D6-4183-A636-385DD7E36339}"/>
              </a:ext>
            </a:extLst>
          </p:cNvPr>
          <p:cNvSpPr/>
          <p:nvPr/>
        </p:nvSpPr>
        <p:spPr>
          <a:xfrm>
            <a:off x="438209" y="2302042"/>
            <a:ext cx="4653908" cy="4154984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de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It</a:t>
            </a:r>
            <a:r>
              <a:rPr lang="de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is mainly located towards outwards of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center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of Berlin. It lies as an outer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boundry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around Cluster 2. The boroughs it encompasses together with the portions are: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Treptow-Köpenick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(% 75) Lichtenberg (% 60) Pankow (% 40)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Reinickendorf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(% 20) Charlottenburg-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Wilmersdorf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(% 20) Spandau (% 30) </a:t>
            </a:r>
            <a:r>
              <a:rPr lang="en-DE" sz="24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Steglitz-Zehlendorf</a:t>
            </a:r>
            <a:r>
              <a:rPr lang="en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 (% 10).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06C18E-1A4F-404E-9982-C9F504F34E39}"/>
              </a:ext>
            </a:extLst>
          </p:cNvPr>
          <p:cNvSpPr/>
          <p:nvPr/>
        </p:nvSpPr>
        <p:spPr>
          <a:xfrm>
            <a:off x="1352483" y="1526800"/>
            <a:ext cx="2842125" cy="52322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DE" sz="2800" spc="10" dirty="0">
                <a:solidFill>
                  <a:schemeClr val="bg1"/>
                </a:solidFill>
                <a:latin typeface="Arial" panose="020B0604020202020204" pitchFamily="34" charset="0"/>
              </a:rPr>
              <a:t>Cluster 3 (RED) </a:t>
            </a:r>
          </a:p>
        </p:txBody>
      </p:sp>
    </p:spTree>
    <p:extLst>
      <p:ext uri="{BB962C8B-B14F-4D97-AF65-F5344CB8AC3E}">
        <p14:creationId xmlns:p14="http://schemas.microsoft.com/office/powerpoint/2010/main" val="4157762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EE622-B204-4BAA-A73B-2ED70B23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 : </a:t>
            </a:r>
            <a:r>
              <a:rPr lang="en-US" b="1" dirty="0">
                <a:solidFill>
                  <a:srgbClr val="E7E6E6">
                    <a:lumMod val="25000"/>
                  </a:srgb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Clusters </a:t>
            </a:r>
            <a:endParaRPr lang="en-US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D818A-6772-4140-9BA1-3E5C4AC85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10017084" y="1839905"/>
            <a:ext cx="1866468" cy="894830"/>
          </a:xfrm>
          <a:prstGeom prst="rect">
            <a:avLst/>
          </a:prstGeom>
          <a:gradFill flip="none" rotWithShape="1">
            <a:gsLst>
              <a:gs pos="0">
                <a:srgbClr val="F5F5F5">
                  <a:alpha val="0"/>
                </a:srgbClr>
              </a:gs>
              <a:gs pos="100000">
                <a:srgbClr val="F5F5F5"/>
              </a:gs>
              <a:gs pos="58000">
                <a:srgbClr val="F5F5F5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b="1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8936341-FE8E-4183-A867-5C461461DA5C}"/>
              </a:ext>
            </a:extLst>
          </p:cNvPr>
          <p:cNvPicPr/>
          <p:nvPr/>
        </p:nvPicPr>
        <p:blipFill rotWithShape="1">
          <a:blip r:embed="rId2"/>
          <a:srcRect l="21826" t="21666" r="11699" b="6441"/>
          <a:stretch/>
        </p:blipFill>
        <p:spPr bwMode="auto">
          <a:xfrm>
            <a:off x="5217952" y="1354085"/>
            <a:ext cx="6535839" cy="4971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C8E1461E-21D6-4183-A636-385DD7E36339}"/>
              </a:ext>
            </a:extLst>
          </p:cNvPr>
          <p:cNvSpPr/>
          <p:nvPr/>
        </p:nvSpPr>
        <p:spPr>
          <a:xfrm>
            <a:off x="438209" y="2189526"/>
            <a:ext cx="4653908" cy="3890644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de-DE" sz="20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It</a:t>
            </a:r>
            <a:r>
              <a:rPr lang="de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is mainly located more outwards from Berlin </a:t>
            </a:r>
            <a:r>
              <a:rPr lang="en-DE" sz="20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center</a:t>
            </a:r>
            <a:r>
              <a:rPr lang="en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 than Cluster 3 . It lies as an outer bound around both Clusters 2 and 3. The boroughs it encompasses together with the portions are: </a:t>
            </a:r>
            <a:r>
              <a:rPr lang="en-DE" sz="20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Marzahn-Hellersdorf</a:t>
            </a:r>
            <a:r>
              <a:rPr lang="en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 (% 90) Lichtenberg (% 15) Pankow (% 5) </a:t>
            </a:r>
            <a:r>
              <a:rPr lang="en-DE" sz="20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Reinickendorf</a:t>
            </a:r>
            <a:r>
              <a:rPr lang="en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 (% 45) Spandau (% 30) </a:t>
            </a:r>
            <a:r>
              <a:rPr lang="en-DE" sz="20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Steglitz-Zehlendorf</a:t>
            </a:r>
            <a:r>
              <a:rPr lang="en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 (% 40) Tempelhof </a:t>
            </a:r>
            <a:r>
              <a:rPr lang="en-DE" sz="20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Schöneberg</a:t>
            </a:r>
            <a:r>
              <a:rPr lang="en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 (% 35 </a:t>
            </a:r>
            <a:r>
              <a:rPr lang="en-DE" sz="20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Neuköln</a:t>
            </a:r>
            <a:r>
              <a:rPr lang="en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 (% 35) </a:t>
            </a:r>
            <a:r>
              <a:rPr lang="en-DE" sz="20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Treptow-Köpenick</a:t>
            </a:r>
            <a:r>
              <a:rPr lang="en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 (% 15) </a:t>
            </a:r>
            <a:r>
              <a:rPr lang="en-DE" sz="2000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Marzahn-Hellersdorf</a:t>
            </a:r>
            <a:r>
              <a:rPr lang="en-DE" sz="2000" spc="10" dirty="0">
                <a:solidFill>
                  <a:srgbClr val="000000"/>
                </a:solidFill>
                <a:latin typeface="Arial" panose="020B0604020202020204" pitchFamily="34" charset="0"/>
              </a:rPr>
              <a:t> (% 80)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0B2BD3F-F66D-47C1-9C1E-45A08A187F4B}"/>
              </a:ext>
            </a:extLst>
          </p:cNvPr>
          <p:cNvSpPr/>
          <p:nvPr/>
        </p:nvSpPr>
        <p:spPr>
          <a:xfrm>
            <a:off x="1392568" y="1451232"/>
            <a:ext cx="3022943" cy="523220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DE" sz="2800" spc="10" dirty="0">
                <a:solidFill>
                  <a:schemeClr val="bg1"/>
                </a:solidFill>
                <a:latin typeface="Arial" panose="020B0604020202020204" pitchFamily="34" charset="0"/>
              </a:rPr>
              <a:t>Cluster 1 (BLUE) </a:t>
            </a:r>
          </a:p>
        </p:txBody>
      </p:sp>
    </p:spTree>
    <p:extLst>
      <p:ext uri="{BB962C8B-B14F-4D97-AF65-F5344CB8AC3E}">
        <p14:creationId xmlns:p14="http://schemas.microsoft.com/office/powerpoint/2010/main" val="4078347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EE622-B204-4BAA-A73B-2ED70B23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 : </a:t>
            </a:r>
            <a:r>
              <a:rPr lang="en-US" b="1" dirty="0">
                <a:solidFill>
                  <a:srgbClr val="E7E6E6">
                    <a:lumMod val="25000"/>
                  </a:srgb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Clusters </a:t>
            </a:r>
            <a:endParaRPr lang="en-US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D818A-6772-4140-9BA1-3E5C4AC85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10017084" y="2485858"/>
            <a:ext cx="1866468" cy="894830"/>
          </a:xfrm>
          <a:prstGeom prst="rect">
            <a:avLst/>
          </a:prstGeom>
          <a:gradFill flip="none" rotWithShape="1">
            <a:gsLst>
              <a:gs pos="0">
                <a:srgbClr val="F5F5F5">
                  <a:alpha val="0"/>
                </a:srgbClr>
              </a:gs>
              <a:gs pos="100000">
                <a:srgbClr val="F5F5F5"/>
              </a:gs>
              <a:gs pos="58000">
                <a:srgbClr val="F5F5F5">
                  <a:alpha val="86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b="1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8936341-FE8E-4183-A867-5C461461DA5C}"/>
              </a:ext>
            </a:extLst>
          </p:cNvPr>
          <p:cNvPicPr/>
          <p:nvPr/>
        </p:nvPicPr>
        <p:blipFill rotWithShape="1">
          <a:blip r:embed="rId2"/>
          <a:srcRect l="21826" t="21666" r="11699" b="6441"/>
          <a:stretch/>
        </p:blipFill>
        <p:spPr bwMode="auto">
          <a:xfrm>
            <a:off x="3935511" y="3969152"/>
            <a:ext cx="4573724" cy="27229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0B2BD3F-F66D-47C1-9C1E-45A08A187F4B}"/>
              </a:ext>
            </a:extLst>
          </p:cNvPr>
          <p:cNvSpPr/>
          <p:nvPr/>
        </p:nvSpPr>
        <p:spPr>
          <a:xfrm>
            <a:off x="1099384" y="2059551"/>
            <a:ext cx="1736373" cy="523220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DE" sz="2800" spc="10" dirty="0">
                <a:solidFill>
                  <a:schemeClr val="bg1"/>
                </a:solidFill>
                <a:latin typeface="Arial" panose="020B0604020202020204" pitchFamily="34" charset="0"/>
              </a:rPr>
              <a:t>Cluster 1 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9956DA5-CA74-41DF-848D-6D0ED5275678}"/>
              </a:ext>
            </a:extLst>
          </p:cNvPr>
          <p:cNvSpPr/>
          <p:nvPr/>
        </p:nvSpPr>
        <p:spPr>
          <a:xfrm>
            <a:off x="5327847" y="1463833"/>
            <a:ext cx="1736373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DE" sz="2800" spc="10" dirty="0">
                <a:solidFill>
                  <a:srgbClr val="000000"/>
                </a:solidFill>
                <a:latin typeface="Arial" panose="020B0604020202020204" pitchFamily="34" charset="0"/>
              </a:rPr>
              <a:t>Cluster 2 </a:t>
            </a:r>
            <a:endParaRPr lang="en-DE" sz="280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C3BDF20-E11A-42BE-A384-ACF78A4BE464}"/>
              </a:ext>
            </a:extLst>
          </p:cNvPr>
          <p:cNvSpPr/>
          <p:nvPr/>
        </p:nvSpPr>
        <p:spPr>
          <a:xfrm>
            <a:off x="9356243" y="2059551"/>
            <a:ext cx="1736373" cy="52322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r>
              <a:rPr lang="en-DE" sz="2800" spc="10" dirty="0">
                <a:solidFill>
                  <a:schemeClr val="bg1"/>
                </a:solidFill>
                <a:latin typeface="Arial" panose="020B0604020202020204" pitchFamily="34" charset="0"/>
              </a:rPr>
              <a:t>Cluster 3 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BEA47D1-60D8-45AF-B688-2410F8C111BE}"/>
              </a:ext>
            </a:extLst>
          </p:cNvPr>
          <p:cNvSpPr/>
          <p:nvPr/>
        </p:nvSpPr>
        <p:spPr>
          <a:xfrm>
            <a:off x="404653" y="2836822"/>
            <a:ext cx="3244558" cy="2585323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</a:t>
            </a:r>
            <a:r>
              <a:rPr lang="en-DE" spc="10" dirty="0" err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mportant</a:t>
            </a:r>
            <a:r>
              <a:rPr lang="en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venue categories in this Cluster are: 'Big Box Store', 'Bus Stop', 'Drugstore', 'Electronics Store', 'German Restaurant', 'Park', 'Supermarket‘. </a:t>
            </a:r>
            <a:endParaRPr lang="de-DE" spc="10" dirty="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This cluster includes 52 </a:t>
            </a:r>
            <a:r>
              <a:rPr lang="en-DE" spc="10" dirty="0" err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zipcodes</a:t>
            </a:r>
            <a:r>
              <a:rPr lang="en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A97C85-3B41-4145-B171-F545FC6CC18D}"/>
              </a:ext>
            </a:extLst>
          </p:cNvPr>
          <p:cNvSpPr/>
          <p:nvPr/>
        </p:nvSpPr>
        <p:spPr>
          <a:xfrm>
            <a:off x="3935512" y="2136338"/>
            <a:ext cx="4521045" cy="17543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pc="10" dirty="0">
                <a:solidFill>
                  <a:srgbClr val="000000"/>
                </a:solidFill>
                <a:latin typeface="Arial" panose="020B0604020202020204" pitchFamily="34" charset="0"/>
              </a:rPr>
              <a:t>I</a:t>
            </a:r>
            <a:r>
              <a:rPr lang="en-DE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mportant</a:t>
            </a:r>
            <a:r>
              <a:rPr lang="en-DE" spc="10" dirty="0">
                <a:solidFill>
                  <a:srgbClr val="000000"/>
                </a:solidFill>
                <a:latin typeface="Arial" panose="020B0604020202020204" pitchFamily="34" charset="0"/>
              </a:rPr>
              <a:t> venue categories in this Cluster are: 'Big Box Store', 'Bus Stop', 'Drugstore', 'Electronics Store', 'German Restaurant', 'Park', 'Supermarket'. </a:t>
            </a:r>
            <a:endParaRPr lang="de-DE" spc="1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DE" spc="10" dirty="0">
                <a:solidFill>
                  <a:srgbClr val="000000"/>
                </a:solidFill>
                <a:latin typeface="Arial" panose="020B0604020202020204" pitchFamily="34" charset="0"/>
              </a:rPr>
              <a:t>This cluster includes </a:t>
            </a:r>
            <a:r>
              <a:rPr lang="de-DE" spc="10" dirty="0">
                <a:solidFill>
                  <a:srgbClr val="000000"/>
                </a:solidFill>
                <a:latin typeface="Arial" panose="020B0604020202020204" pitchFamily="34" charset="0"/>
              </a:rPr>
              <a:t>80</a:t>
            </a:r>
            <a:r>
              <a:rPr lang="en-DE" spc="1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DE" spc="10" dirty="0" err="1">
                <a:solidFill>
                  <a:srgbClr val="000000"/>
                </a:solidFill>
                <a:latin typeface="Arial" panose="020B0604020202020204" pitchFamily="34" charset="0"/>
              </a:rPr>
              <a:t>zipcodes</a:t>
            </a:r>
            <a:r>
              <a:rPr lang="en-DE" spc="10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5B99BCA-03DF-4DB6-8A8A-71BF3B7E02D4}"/>
              </a:ext>
            </a:extLst>
          </p:cNvPr>
          <p:cNvSpPr/>
          <p:nvPr/>
        </p:nvSpPr>
        <p:spPr>
          <a:xfrm>
            <a:off x="8709301" y="2782291"/>
            <a:ext cx="3054433" cy="2585323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</a:t>
            </a:r>
            <a:r>
              <a:rPr lang="en-DE" spc="10" dirty="0" err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mportant</a:t>
            </a:r>
            <a:r>
              <a:rPr lang="en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venue categories in this Cluster are: </a:t>
            </a:r>
            <a:r>
              <a:rPr lang="en-DE" spc="10" dirty="0">
                <a:solidFill>
                  <a:schemeClr val="bg1"/>
                </a:solidFill>
                <a:latin typeface="Arial" panose="020B0604020202020204" pitchFamily="34" charset="0"/>
              </a:rPr>
              <a:t>'Bakery', 'Big Box Store', 'Café', 'Chinese Restaurant', 'Drugstore', 'Greek Restaurant', 'Park', 'Supermarket'. </a:t>
            </a:r>
            <a:endParaRPr lang="de-DE" spc="1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This cluster includes 5</a:t>
            </a:r>
            <a:r>
              <a:rPr lang="de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4</a:t>
            </a:r>
            <a:r>
              <a:rPr lang="en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DE" spc="10" dirty="0" err="1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zipcodes</a:t>
            </a:r>
            <a:r>
              <a:rPr lang="en-DE" spc="10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6" name="Band: nach oben gekrümmt und gekippt 5">
            <a:extLst>
              <a:ext uri="{FF2B5EF4-FFF2-40B4-BE49-F238E27FC236}">
                <a16:creationId xmlns:a16="http://schemas.microsoft.com/office/drawing/2014/main" id="{9762A250-8A06-40F6-B2F3-66932986F653}"/>
              </a:ext>
            </a:extLst>
          </p:cNvPr>
          <p:cNvSpPr/>
          <p:nvPr/>
        </p:nvSpPr>
        <p:spPr>
          <a:xfrm>
            <a:off x="4362275" y="448627"/>
            <a:ext cx="3741490" cy="747763"/>
          </a:xfrm>
          <a:prstGeom prst="ellipseRibbon2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8E2380C-B6C5-469F-A671-D4090BD1FBD1}"/>
              </a:ext>
            </a:extLst>
          </p:cNvPr>
          <p:cNvSpPr/>
          <p:nvPr/>
        </p:nvSpPr>
        <p:spPr>
          <a:xfrm>
            <a:off x="5411737" y="498960"/>
            <a:ext cx="1744072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de-DE" sz="2400" spc="10" dirty="0">
                <a:solidFill>
                  <a:srgbClr val="000000"/>
                </a:solidFill>
                <a:latin typeface="Arial" panose="020B0604020202020204" pitchFamily="34" charset="0"/>
              </a:rPr>
              <a:t>Pivot Area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703245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3C97-E356-4FF9-AED5-879B8F991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b="1" dirty="0"/>
              <a:t>Results : Exploring Top Rated Venues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2B9FDE3-020D-469A-902C-7E88564B74B9}"/>
              </a:ext>
            </a:extLst>
          </p:cNvPr>
          <p:cNvPicPr/>
          <p:nvPr/>
        </p:nvPicPr>
        <p:blipFill rotWithShape="1">
          <a:blip r:embed="rId2"/>
          <a:srcRect l="17460" t="25212" r="52670" b="20426"/>
          <a:stretch/>
        </p:blipFill>
        <p:spPr bwMode="auto">
          <a:xfrm>
            <a:off x="445043" y="3275107"/>
            <a:ext cx="4848410" cy="31731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 Placeholder 5" descr="2D Slides">
            <a:extLst>
              <a:ext uri="{FF2B5EF4-FFF2-40B4-BE49-F238E27FC236}">
                <a16:creationId xmlns:a16="http://schemas.microsoft.com/office/drawing/2014/main" id="{7CF2CBA7-2027-4A8C-8CE2-4DDB6C79B1F6}"/>
              </a:ext>
            </a:extLst>
          </p:cNvPr>
          <p:cNvSpPr txBox="1">
            <a:spLocks/>
          </p:cNvSpPr>
          <p:nvPr/>
        </p:nvSpPr>
        <p:spPr>
          <a:xfrm>
            <a:off x="445043" y="1375794"/>
            <a:ext cx="4848411" cy="1719910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-US" sz="20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Performed for Cluster-2; </a:t>
            </a:r>
          </a:p>
          <a:p>
            <a:pPr algn="just">
              <a:lnSpc>
                <a:spcPct val="100000"/>
              </a:lnSpc>
            </a:pPr>
            <a:r>
              <a:rPr lang="en-GB" sz="20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For each </a:t>
            </a:r>
            <a:r>
              <a:rPr lang="en-GB" sz="2000" dirty="0" err="1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zipcode</a:t>
            </a:r>
            <a:r>
              <a:rPr lang="en-GB" sz="20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3 Survey Made  </a:t>
            </a:r>
          </a:p>
          <a:p>
            <a:pPr algn="just">
              <a:lnSpc>
                <a:spcPct val="100000"/>
              </a:lnSpc>
            </a:pPr>
            <a:r>
              <a:rPr lang="en-GB" sz="20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Top Rated Venues Info Contributes Pivot Area Problem</a:t>
            </a:r>
            <a:endParaRPr lang="en-US" sz="20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1E0010F-2444-4EE6-9D3D-BA00D16E9604}"/>
              </a:ext>
            </a:extLst>
          </p:cNvPr>
          <p:cNvPicPr/>
          <p:nvPr/>
        </p:nvPicPr>
        <p:blipFill rotWithShape="1">
          <a:blip r:embed="rId3"/>
          <a:srcRect l="21826" t="21666" r="11699" b="6441"/>
          <a:stretch/>
        </p:blipFill>
        <p:spPr bwMode="auto">
          <a:xfrm>
            <a:off x="5368954" y="1312140"/>
            <a:ext cx="6535839" cy="4971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Pfeil: gestreift nach rechts 3">
            <a:extLst>
              <a:ext uri="{FF2B5EF4-FFF2-40B4-BE49-F238E27FC236}">
                <a16:creationId xmlns:a16="http://schemas.microsoft.com/office/drawing/2014/main" id="{5973E20B-7E89-427B-8B4E-77CB99B3F761}"/>
              </a:ext>
            </a:extLst>
          </p:cNvPr>
          <p:cNvSpPr/>
          <p:nvPr/>
        </p:nvSpPr>
        <p:spPr>
          <a:xfrm rot="20658241">
            <a:off x="4406479" y="4415466"/>
            <a:ext cx="3630156" cy="747763"/>
          </a:xfrm>
          <a:prstGeom prst="striped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Text Placeholder 5" descr="2D Slides">
            <a:extLst>
              <a:ext uri="{FF2B5EF4-FFF2-40B4-BE49-F238E27FC236}">
                <a16:creationId xmlns:a16="http://schemas.microsoft.com/office/drawing/2014/main" id="{3F153CCD-A4BE-4917-BB79-934600C1EA00}"/>
              </a:ext>
            </a:extLst>
          </p:cNvPr>
          <p:cNvSpPr txBox="1">
            <a:spLocks/>
          </p:cNvSpPr>
          <p:nvPr/>
        </p:nvSpPr>
        <p:spPr>
          <a:xfrm rot="20644766">
            <a:off x="5460246" y="4667595"/>
            <a:ext cx="1213393" cy="350647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buNone/>
            </a:pPr>
            <a:r>
              <a:rPr lang="en-US" sz="20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Cluster-2</a:t>
            </a:r>
          </a:p>
        </p:txBody>
      </p:sp>
    </p:spTree>
    <p:extLst>
      <p:ext uri="{BB962C8B-B14F-4D97-AF65-F5344CB8AC3E}">
        <p14:creationId xmlns:p14="http://schemas.microsoft.com/office/powerpoint/2010/main" val="176475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Table of Contents</a:t>
            </a:r>
          </a:p>
        </p:txBody>
      </p:sp>
      <p:sp>
        <p:nvSpPr>
          <p:cNvPr id="4" name="Text Placeholder 5" descr="2D Slides">
            <a:extLst>
              <a:ext uri="{FF2B5EF4-FFF2-40B4-BE49-F238E27FC236}">
                <a16:creationId xmlns:a16="http://schemas.microsoft.com/office/drawing/2014/main" id="{5D483DB7-3925-4129-9AB3-FF75028415D3}"/>
              </a:ext>
            </a:extLst>
          </p:cNvPr>
          <p:cNvSpPr txBox="1">
            <a:spLocks/>
          </p:cNvSpPr>
          <p:nvPr/>
        </p:nvSpPr>
        <p:spPr>
          <a:xfrm>
            <a:off x="480609" y="1419225"/>
            <a:ext cx="5274846" cy="448827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b="1" dirty="0"/>
              <a:t>  </a:t>
            </a:r>
            <a:r>
              <a:rPr lang="en-DE" sz="2600" dirty="0"/>
              <a:t>Introduction: Business Problem</a:t>
            </a:r>
            <a:endParaRPr lang="en-US" sz="2600" dirty="0"/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600" b="1" dirty="0"/>
              <a:t>  </a:t>
            </a:r>
            <a:r>
              <a:rPr lang="en-US" sz="2600" dirty="0"/>
              <a:t>Data 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600" dirty="0"/>
              <a:t>  </a:t>
            </a:r>
            <a:r>
              <a:rPr lang="en-DE" sz="2600" dirty="0"/>
              <a:t>Methodology</a:t>
            </a:r>
            <a:endParaRPr lang="en-US" sz="2600" dirty="0"/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600" dirty="0"/>
              <a:t>  </a:t>
            </a:r>
            <a:r>
              <a:rPr lang="en-DE" sz="2600" dirty="0"/>
              <a:t>Results</a:t>
            </a:r>
            <a:endParaRPr lang="en-US" sz="2600" dirty="0"/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600" dirty="0"/>
              <a:t>  </a:t>
            </a:r>
            <a:r>
              <a:rPr lang="en-DE" sz="2600" dirty="0"/>
              <a:t>Discussion</a:t>
            </a:r>
            <a:endParaRPr lang="en-US" sz="2600" dirty="0"/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600" dirty="0"/>
              <a:t>  Conclusion</a:t>
            </a:r>
          </a:p>
        </p:txBody>
      </p:sp>
      <p:pic>
        <p:nvPicPr>
          <p:cNvPr id="1026" name="Picture 2" descr="Taxi_Symbol">
            <a:extLst>
              <a:ext uri="{FF2B5EF4-FFF2-40B4-BE49-F238E27FC236}">
                <a16:creationId xmlns:a16="http://schemas.microsoft.com/office/drawing/2014/main" id="{61294D36-5BFE-45AD-BEF3-A9768B9FF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9755" y="1943101"/>
            <a:ext cx="5813061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5108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D7910F8A-843B-4887-A2DA-B53F67FB2FBA}"/>
              </a:ext>
            </a:extLst>
          </p:cNvPr>
          <p:cNvPicPr/>
          <p:nvPr/>
        </p:nvPicPr>
        <p:blipFill rotWithShape="1">
          <a:blip r:embed="rId2"/>
          <a:srcRect l="21826" t="21666" r="11699" b="6441"/>
          <a:stretch/>
        </p:blipFill>
        <p:spPr bwMode="auto">
          <a:xfrm>
            <a:off x="5368954" y="1312140"/>
            <a:ext cx="6535839" cy="4971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Discussion: Recommendations</a:t>
            </a:r>
          </a:p>
        </p:txBody>
      </p:sp>
      <p:sp>
        <p:nvSpPr>
          <p:cNvPr id="4" name="Text Placeholder 5" descr="2D Slides">
            <a:extLst>
              <a:ext uri="{FF2B5EF4-FFF2-40B4-BE49-F238E27FC236}">
                <a16:creationId xmlns:a16="http://schemas.microsoft.com/office/drawing/2014/main" id="{5D483DB7-3925-4129-9AB3-FF75028415D3}"/>
              </a:ext>
            </a:extLst>
          </p:cNvPr>
          <p:cNvSpPr txBox="1">
            <a:spLocks/>
          </p:cNvSpPr>
          <p:nvPr/>
        </p:nvSpPr>
        <p:spPr>
          <a:xfrm>
            <a:off x="688324" y="1666551"/>
            <a:ext cx="4276659" cy="2485998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de-DE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</a:t>
            </a:r>
            <a:r>
              <a:rPr lang="en-DE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his </a:t>
            </a:r>
            <a:r>
              <a:rPr lang="de-DE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</a:t>
            </a:r>
            <a:r>
              <a:rPr lang="en-DE" sz="2300" dirty="0" err="1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ethodology</a:t>
            </a:r>
            <a:r>
              <a:rPr lang="en-DE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</a:t>
            </a:r>
            <a:r>
              <a:rPr lang="de-DE" sz="2300" dirty="0" err="1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can</a:t>
            </a:r>
            <a:r>
              <a:rPr lang="de-DE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</a:t>
            </a:r>
            <a:r>
              <a:rPr lang="de-DE" sz="2300" dirty="0" err="1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be</a:t>
            </a:r>
            <a:r>
              <a:rPr lang="de-DE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</a:t>
            </a:r>
            <a:r>
              <a:rPr lang="de-DE" sz="2300" dirty="0" err="1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implemented</a:t>
            </a:r>
            <a:r>
              <a:rPr lang="de-DE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</a:t>
            </a:r>
            <a:r>
              <a:rPr lang="de-DE" sz="2300" dirty="0" err="1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to</a:t>
            </a:r>
            <a:r>
              <a:rPr lang="de-DE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</a:t>
            </a:r>
            <a:r>
              <a:rPr lang="en-DE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different metropoles </a:t>
            </a:r>
            <a:endParaRPr lang="de-DE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pPr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Real time meteorological data,</a:t>
            </a:r>
          </a:p>
          <a:p>
            <a:pPr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Availability of Public Transport, </a:t>
            </a:r>
          </a:p>
          <a:p>
            <a:pPr marL="0" indent="0" algn="just">
              <a:buNone/>
            </a:pPr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   Can be added to the data set</a:t>
            </a:r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3" name="Explosion: 8 Zacken 2">
            <a:extLst>
              <a:ext uri="{FF2B5EF4-FFF2-40B4-BE49-F238E27FC236}">
                <a16:creationId xmlns:a16="http://schemas.microsoft.com/office/drawing/2014/main" id="{55DE8EB8-6254-4D51-B3A5-366AE544FF08}"/>
              </a:ext>
            </a:extLst>
          </p:cNvPr>
          <p:cNvSpPr/>
          <p:nvPr/>
        </p:nvSpPr>
        <p:spPr>
          <a:xfrm>
            <a:off x="4697836" y="822509"/>
            <a:ext cx="3061982" cy="2017989"/>
          </a:xfrm>
          <a:prstGeom prst="irregularSeal1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400" b="1" dirty="0"/>
              <a:t>12678 venues</a:t>
            </a:r>
            <a:endParaRPr lang="en-DE" sz="3200" b="1" dirty="0">
              <a:solidFill>
                <a:schemeClr val="bg1"/>
              </a:solidFill>
            </a:endParaRPr>
          </a:p>
        </p:txBody>
      </p:sp>
      <p:sp>
        <p:nvSpPr>
          <p:cNvPr id="7" name="Explosion: 8 Zacken 6">
            <a:extLst>
              <a:ext uri="{FF2B5EF4-FFF2-40B4-BE49-F238E27FC236}">
                <a16:creationId xmlns:a16="http://schemas.microsoft.com/office/drawing/2014/main" id="{CD8DA445-82E3-4E71-B019-9B54511EF040}"/>
              </a:ext>
            </a:extLst>
          </p:cNvPr>
          <p:cNvSpPr/>
          <p:nvPr/>
        </p:nvSpPr>
        <p:spPr>
          <a:xfrm>
            <a:off x="8790243" y="187396"/>
            <a:ext cx="3246540" cy="2017989"/>
          </a:xfrm>
          <a:prstGeom prst="irregularSeal1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DE" sz="2400" b="1" dirty="0"/>
              <a:t>394 unique categories</a:t>
            </a:r>
            <a:endParaRPr lang="en-DE" sz="3200" b="1" dirty="0">
              <a:solidFill>
                <a:schemeClr val="bg1"/>
              </a:solidFill>
            </a:endParaRPr>
          </a:p>
        </p:txBody>
      </p:sp>
      <p:sp>
        <p:nvSpPr>
          <p:cNvPr id="8" name="Text Placeholder 5" descr="2D Slides">
            <a:extLst>
              <a:ext uri="{FF2B5EF4-FFF2-40B4-BE49-F238E27FC236}">
                <a16:creationId xmlns:a16="http://schemas.microsoft.com/office/drawing/2014/main" id="{C1C47FF3-8B98-45C2-BC22-C39D50C22E2F}"/>
              </a:ext>
            </a:extLst>
          </p:cNvPr>
          <p:cNvSpPr txBox="1">
            <a:spLocks/>
          </p:cNvSpPr>
          <p:nvPr/>
        </p:nvSpPr>
        <p:spPr>
          <a:xfrm>
            <a:off x="688323" y="4300694"/>
            <a:ext cx="4276659" cy="816590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Real time people food data is very important for cab drivers.</a:t>
            </a:r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9" name="Text Placeholder 5" descr="2D Slides">
            <a:extLst>
              <a:ext uri="{FF2B5EF4-FFF2-40B4-BE49-F238E27FC236}">
                <a16:creationId xmlns:a16="http://schemas.microsoft.com/office/drawing/2014/main" id="{FC988C59-0EB7-4AF4-9DAF-386A4A8D820F}"/>
              </a:ext>
            </a:extLst>
          </p:cNvPr>
          <p:cNvSpPr txBox="1">
            <a:spLocks/>
          </p:cNvSpPr>
          <p:nvPr/>
        </p:nvSpPr>
        <p:spPr>
          <a:xfrm>
            <a:off x="688323" y="5356372"/>
            <a:ext cx="4276659" cy="1053000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Cab drivers should patrol around top rated venues in Cluster-2</a:t>
            </a:r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5381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D7910F8A-843B-4887-A2DA-B53F67FB2FBA}"/>
              </a:ext>
            </a:extLst>
          </p:cNvPr>
          <p:cNvPicPr/>
          <p:nvPr/>
        </p:nvPicPr>
        <p:blipFill rotWithShape="1">
          <a:blip r:embed="rId2"/>
          <a:srcRect l="21826" t="21666" r="11699" b="6441"/>
          <a:stretch/>
        </p:blipFill>
        <p:spPr bwMode="auto">
          <a:xfrm>
            <a:off x="5368954" y="1312140"/>
            <a:ext cx="6535839" cy="4971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Conclusion </a:t>
            </a:r>
          </a:p>
        </p:txBody>
      </p:sp>
      <p:sp>
        <p:nvSpPr>
          <p:cNvPr id="8" name="Text Placeholder 5" descr="2D Slides">
            <a:extLst>
              <a:ext uri="{FF2B5EF4-FFF2-40B4-BE49-F238E27FC236}">
                <a16:creationId xmlns:a16="http://schemas.microsoft.com/office/drawing/2014/main" id="{C1C47FF3-8B98-45C2-BC22-C39D50C22E2F}"/>
              </a:ext>
            </a:extLst>
          </p:cNvPr>
          <p:cNvSpPr txBox="1">
            <a:spLocks/>
          </p:cNvSpPr>
          <p:nvPr/>
        </p:nvSpPr>
        <p:spPr>
          <a:xfrm>
            <a:off x="604434" y="1540722"/>
            <a:ext cx="4276659" cy="1613540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Cluster-2 is most fruitful as far as cab clients concerned.</a:t>
            </a:r>
          </a:p>
          <a:p>
            <a:pPr algn="just"/>
            <a:r>
              <a:rPr lang="en-GB" sz="2300" dirty="0">
                <a:latin typeface="Calibri" panose="020F0502020204030204" pitchFamily="34" charset="0"/>
                <a:cs typeface="Calibri" panose="020F0502020204030204" pitchFamily="34" charset="0"/>
              </a:rPr>
              <a:t>Cab drivers should focus on top rated venues in Cluster-2</a:t>
            </a:r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1" name="Text Placeholder 5" descr="2D Slides">
            <a:extLst>
              <a:ext uri="{FF2B5EF4-FFF2-40B4-BE49-F238E27FC236}">
                <a16:creationId xmlns:a16="http://schemas.microsoft.com/office/drawing/2014/main" id="{FDDE62E3-8E39-43A8-A8C2-47CD10D4528E}"/>
              </a:ext>
            </a:extLst>
          </p:cNvPr>
          <p:cNvSpPr txBox="1">
            <a:spLocks/>
          </p:cNvSpPr>
          <p:nvPr/>
        </p:nvSpPr>
        <p:spPr>
          <a:xfrm>
            <a:off x="2030348" y="4266751"/>
            <a:ext cx="1375369" cy="506585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sz="23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Cluster-3 </a:t>
            </a:r>
            <a:endParaRPr lang="en-US" sz="2300" dirty="0"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5" name="Pfeil: nach unten 4">
            <a:extLst>
              <a:ext uri="{FF2B5EF4-FFF2-40B4-BE49-F238E27FC236}">
                <a16:creationId xmlns:a16="http://schemas.microsoft.com/office/drawing/2014/main" id="{A59E35CE-2866-4E0C-8B2D-22C1838A2C24}"/>
              </a:ext>
            </a:extLst>
          </p:cNvPr>
          <p:cNvSpPr/>
          <p:nvPr/>
        </p:nvSpPr>
        <p:spPr>
          <a:xfrm>
            <a:off x="1359017" y="3302019"/>
            <a:ext cx="2718033" cy="816975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Next Alternative</a:t>
            </a:r>
            <a:endParaRPr lang="en-DE" dirty="0"/>
          </a:p>
        </p:txBody>
      </p:sp>
      <p:sp>
        <p:nvSpPr>
          <p:cNvPr id="12" name="Text Placeholder 5" descr="2D Slides">
            <a:extLst>
              <a:ext uri="{FF2B5EF4-FFF2-40B4-BE49-F238E27FC236}">
                <a16:creationId xmlns:a16="http://schemas.microsoft.com/office/drawing/2014/main" id="{CA03D9FC-3263-4D57-A239-14A9A58C69E0}"/>
              </a:ext>
            </a:extLst>
          </p:cNvPr>
          <p:cNvSpPr txBox="1">
            <a:spLocks/>
          </p:cNvSpPr>
          <p:nvPr/>
        </p:nvSpPr>
        <p:spPr>
          <a:xfrm>
            <a:off x="2097460" y="5988117"/>
            <a:ext cx="1375369" cy="421256"/>
          </a:xfrm>
          <a:prstGeom prst="rect">
            <a:avLst/>
          </a:prstGeom>
          <a:solidFill>
            <a:srgbClr val="0070C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sz="23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Cluster-1 </a:t>
            </a:r>
            <a:endParaRPr lang="en-US" sz="2300" dirty="0">
              <a:solidFill>
                <a:schemeClr val="bg1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13" name="Pfeil: nach unten 12">
            <a:extLst>
              <a:ext uri="{FF2B5EF4-FFF2-40B4-BE49-F238E27FC236}">
                <a16:creationId xmlns:a16="http://schemas.microsoft.com/office/drawing/2014/main" id="{72450EF5-2F92-4A27-8CDD-2575BA869364}"/>
              </a:ext>
            </a:extLst>
          </p:cNvPr>
          <p:cNvSpPr/>
          <p:nvPr/>
        </p:nvSpPr>
        <p:spPr>
          <a:xfrm>
            <a:off x="1426129" y="5023384"/>
            <a:ext cx="2718033" cy="816975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Next Alternative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3794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Introduction: Business Problem</a:t>
            </a:r>
          </a:p>
        </p:txBody>
      </p:sp>
      <p:sp>
        <p:nvSpPr>
          <p:cNvPr id="4" name="Text Placeholder 5" descr="2D Slides">
            <a:extLst>
              <a:ext uri="{FF2B5EF4-FFF2-40B4-BE49-F238E27FC236}">
                <a16:creationId xmlns:a16="http://schemas.microsoft.com/office/drawing/2014/main" id="{5D483DB7-3925-4129-9AB3-FF75028415D3}"/>
              </a:ext>
            </a:extLst>
          </p:cNvPr>
          <p:cNvSpPr txBox="1">
            <a:spLocks/>
          </p:cNvSpPr>
          <p:nvPr/>
        </p:nvSpPr>
        <p:spPr>
          <a:xfrm>
            <a:off x="623484" y="1495425"/>
            <a:ext cx="4276659" cy="4807711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     A person wants to dive into taxi business in Berlin. He wants to be a non-conventional cab driver and work independently as a member of UBER or </a:t>
            </a:r>
            <a:r>
              <a:rPr lang="en-US" sz="2400" dirty="0" err="1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MyTaxi</a:t>
            </a:r>
            <a:r>
              <a:rPr lang="en-US" sz="2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organizations. He has a limited budget and he wants to maximize his profits. </a:t>
            </a:r>
          </a:p>
          <a:p>
            <a:pPr marL="0" indent="0" algn="just">
              <a:buNone/>
            </a:pPr>
            <a:r>
              <a:rPr lang="en-US" sz="2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     At this point, we want to help him by determining a pivot area in Berlin where he can easily find clients and minimize his costs of driving without a client, in due course.   </a:t>
            </a:r>
          </a:p>
        </p:txBody>
      </p:sp>
      <p:sp>
        <p:nvSpPr>
          <p:cNvPr id="32" name="Text Placeholder 6" descr="3D Models">
            <a:extLst>
              <a:ext uri="{FF2B5EF4-FFF2-40B4-BE49-F238E27FC236}">
                <a16:creationId xmlns:a16="http://schemas.microsoft.com/office/drawing/2014/main" id="{0D4EB70A-0A14-4B27-B499-59D76007ABA8}"/>
              </a:ext>
            </a:extLst>
          </p:cNvPr>
          <p:cNvSpPr txBox="1">
            <a:spLocks/>
          </p:cNvSpPr>
          <p:nvPr/>
        </p:nvSpPr>
        <p:spPr>
          <a:xfrm>
            <a:off x="6611110" y="1375361"/>
            <a:ext cx="3475038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latin typeface="+mj-lt"/>
                <a:ea typeface="+mj-ea"/>
                <a:cs typeface="+mj-cs"/>
              </a:rPr>
              <a:t>Taxi Business</a:t>
            </a:r>
          </a:p>
        </p:txBody>
      </p:sp>
      <p:pic>
        <p:nvPicPr>
          <p:cNvPr id="7172" name="Picture 4" descr="Bildergebnis fÃ¼r uber drivers berlin">
            <a:extLst>
              <a:ext uri="{FF2B5EF4-FFF2-40B4-BE49-F238E27FC236}">
                <a16:creationId xmlns:a16="http://schemas.microsoft.com/office/drawing/2014/main" id="{7A6C3B64-5C22-4D04-8C43-31791FCF6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433" y="1919456"/>
            <a:ext cx="5994083" cy="399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99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Introduction: Business Problem</a:t>
            </a:r>
          </a:p>
        </p:txBody>
      </p:sp>
      <p:sp>
        <p:nvSpPr>
          <p:cNvPr id="4" name="Text Placeholder 5" descr="2D Slides">
            <a:extLst>
              <a:ext uri="{FF2B5EF4-FFF2-40B4-BE49-F238E27FC236}">
                <a16:creationId xmlns:a16="http://schemas.microsoft.com/office/drawing/2014/main" id="{5D483DB7-3925-4129-9AB3-FF75028415D3}"/>
              </a:ext>
            </a:extLst>
          </p:cNvPr>
          <p:cNvSpPr txBox="1">
            <a:spLocks/>
          </p:cNvSpPr>
          <p:nvPr/>
        </p:nvSpPr>
        <p:spPr>
          <a:xfrm>
            <a:off x="623484" y="1673985"/>
            <a:ext cx="4276659" cy="4562476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People commute in metropoles based on patterns.</a:t>
            </a:r>
          </a:p>
          <a:p>
            <a:pPr algn="just"/>
            <a:r>
              <a:rPr lang="en-GB" sz="2600" dirty="0"/>
              <a:t>Season (</a:t>
            </a:r>
            <a:r>
              <a:rPr lang="en-GB" sz="2600" dirty="0" err="1"/>
              <a:t>sommer</a:t>
            </a:r>
            <a:r>
              <a:rPr lang="en-GB" sz="2600" dirty="0"/>
              <a:t>, winter etc), </a:t>
            </a:r>
          </a:p>
          <a:p>
            <a:pPr algn="just"/>
            <a:r>
              <a:rPr lang="en-GB" sz="2600" dirty="0"/>
              <a:t>The day type (weekday or weekend), </a:t>
            </a:r>
          </a:p>
          <a:p>
            <a:pPr algn="just"/>
            <a:r>
              <a:rPr lang="en-GB" sz="2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The time period of the day (morning, noon, afternoon, night) has great effect on these patterns.</a:t>
            </a:r>
            <a:endParaRPr lang="en-US" sz="24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32" name="Text Placeholder 6" descr="3D Models">
            <a:extLst>
              <a:ext uri="{FF2B5EF4-FFF2-40B4-BE49-F238E27FC236}">
                <a16:creationId xmlns:a16="http://schemas.microsoft.com/office/drawing/2014/main" id="{0D4EB70A-0A14-4B27-B499-59D76007ABA8}"/>
              </a:ext>
            </a:extLst>
          </p:cNvPr>
          <p:cNvSpPr txBox="1">
            <a:spLocks/>
          </p:cNvSpPr>
          <p:nvPr/>
        </p:nvSpPr>
        <p:spPr>
          <a:xfrm>
            <a:off x="6611110" y="1603961"/>
            <a:ext cx="3999740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latin typeface="+mj-lt"/>
                <a:ea typeface="+mj-ea"/>
                <a:cs typeface="+mj-cs"/>
              </a:rPr>
              <a:t>Movement Patterns of People</a:t>
            </a:r>
          </a:p>
        </p:txBody>
      </p:sp>
      <p:pic>
        <p:nvPicPr>
          <p:cNvPr id="2050" name="Picture 2" descr="Ãhnliches Foto">
            <a:extLst>
              <a:ext uri="{FF2B5EF4-FFF2-40B4-BE49-F238E27FC236}">
                <a16:creationId xmlns:a16="http://schemas.microsoft.com/office/drawing/2014/main" id="{F29323CD-960A-4591-A96A-B0ECB0CB3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1024" y="2200275"/>
            <a:ext cx="6529798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550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Introduction: Business Problem</a:t>
            </a:r>
          </a:p>
        </p:txBody>
      </p:sp>
      <p:sp>
        <p:nvSpPr>
          <p:cNvPr id="4" name="Text Placeholder 5" descr="2D Slides">
            <a:extLst>
              <a:ext uri="{FF2B5EF4-FFF2-40B4-BE49-F238E27FC236}">
                <a16:creationId xmlns:a16="http://schemas.microsoft.com/office/drawing/2014/main" id="{5D483DB7-3925-4129-9AB3-FF75028415D3}"/>
              </a:ext>
            </a:extLst>
          </p:cNvPr>
          <p:cNvSpPr txBox="1">
            <a:spLocks/>
          </p:cNvSpPr>
          <p:nvPr/>
        </p:nvSpPr>
        <p:spPr>
          <a:xfrm>
            <a:off x="623484" y="1343025"/>
            <a:ext cx="4276659" cy="5369686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Daily Routine; </a:t>
            </a:r>
          </a:p>
          <a:p>
            <a:pPr lvl="1" algn="just"/>
            <a:r>
              <a:rPr lang="en-US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From Home</a:t>
            </a:r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 to Work,</a:t>
            </a:r>
          </a:p>
          <a:p>
            <a:pPr lvl="1"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From work to Home,</a:t>
            </a:r>
          </a:p>
          <a:p>
            <a:pPr lvl="1"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From work to recreation areas or venues, </a:t>
            </a:r>
          </a:p>
          <a:p>
            <a:pPr lvl="1"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From venues to Home </a:t>
            </a:r>
          </a:p>
          <a:p>
            <a:pPr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Weekends; </a:t>
            </a:r>
          </a:p>
          <a:p>
            <a:pPr lvl="1"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From homes to recreation areas or venues,</a:t>
            </a:r>
          </a:p>
          <a:p>
            <a:pPr lvl="1"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Vice versa</a:t>
            </a:r>
          </a:p>
          <a:p>
            <a:pPr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Sommer period; </a:t>
            </a:r>
          </a:p>
          <a:p>
            <a:pPr lvl="1"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From hotels to touristic areas,</a:t>
            </a:r>
          </a:p>
          <a:p>
            <a:pPr lvl="1" algn="just"/>
            <a:r>
              <a:rPr lang="en-GB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Vice versa</a:t>
            </a:r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32" name="Text Placeholder 6" descr="3D Models">
            <a:extLst>
              <a:ext uri="{FF2B5EF4-FFF2-40B4-BE49-F238E27FC236}">
                <a16:creationId xmlns:a16="http://schemas.microsoft.com/office/drawing/2014/main" id="{0D4EB70A-0A14-4B27-B499-59D76007ABA8}"/>
              </a:ext>
            </a:extLst>
          </p:cNvPr>
          <p:cNvSpPr txBox="1">
            <a:spLocks/>
          </p:cNvSpPr>
          <p:nvPr/>
        </p:nvSpPr>
        <p:spPr>
          <a:xfrm>
            <a:off x="6611110" y="1603961"/>
            <a:ext cx="3999740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latin typeface="+mj-lt"/>
                <a:ea typeface="+mj-ea"/>
                <a:cs typeface="+mj-cs"/>
              </a:rPr>
              <a:t>Movement Patterns of People</a:t>
            </a:r>
          </a:p>
        </p:txBody>
      </p:sp>
      <p:pic>
        <p:nvPicPr>
          <p:cNvPr id="3074" name="Picture 2" descr="Bildergebnis fÃ¼r people commute in metropoles">
            <a:extLst>
              <a:ext uri="{FF2B5EF4-FFF2-40B4-BE49-F238E27FC236}">
                <a16:creationId xmlns:a16="http://schemas.microsoft.com/office/drawing/2014/main" id="{A5500717-AB2D-491B-9364-7EE5DC6C7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845" y="2124075"/>
            <a:ext cx="6633480" cy="414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xplosion: 8 Zacken 2">
            <a:extLst>
              <a:ext uri="{FF2B5EF4-FFF2-40B4-BE49-F238E27FC236}">
                <a16:creationId xmlns:a16="http://schemas.microsoft.com/office/drawing/2014/main" id="{55DE8EB8-6254-4D51-B3A5-366AE544FF08}"/>
              </a:ext>
            </a:extLst>
          </p:cNvPr>
          <p:cNvSpPr/>
          <p:nvPr/>
        </p:nvSpPr>
        <p:spPr>
          <a:xfrm>
            <a:off x="4998389" y="2124075"/>
            <a:ext cx="2905125" cy="1714500"/>
          </a:xfrm>
          <a:prstGeom prst="irregularSeal1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Venues </a:t>
            </a:r>
            <a:endParaRPr lang="en-DE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121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Introduction: Business Problem</a:t>
            </a:r>
          </a:p>
        </p:txBody>
      </p:sp>
      <p:sp>
        <p:nvSpPr>
          <p:cNvPr id="4" name="Text Placeholder 5" descr="2D Slides">
            <a:extLst>
              <a:ext uri="{FF2B5EF4-FFF2-40B4-BE49-F238E27FC236}">
                <a16:creationId xmlns:a16="http://schemas.microsoft.com/office/drawing/2014/main" id="{5D483DB7-3925-4129-9AB3-FF75028415D3}"/>
              </a:ext>
            </a:extLst>
          </p:cNvPr>
          <p:cNvSpPr txBox="1">
            <a:spLocks/>
          </p:cNvSpPr>
          <p:nvPr/>
        </p:nvSpPr>
        <p:spPr>
          <a:xfrm>
            <a:off x="604434" y="1318591"/>
            <a:ext cx="4276659" cy="2608643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pPr algn="just"/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pPr algn="just"/>
            <a:r>
              <a:rPr lang="en-US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Non-conventional taxi business : UBER and </a:t>
            </a:r>
            <a:r>
              <a:rPr lang="en-US" sz="2300" dirty="0" err="1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MyTaxi</a:t>
            </a:r>
            <a:r>
              <a:rPr lang="en-US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,</a:t>
            </a:r>
          </a:p>
          <a:p>
            <a:pPr algn="just"/>
            <a:r>
              <a:rPr lang="en-US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Both work online on applications </a:t>
            </a:r>
          </a:p>
          <a:p>
            <a:pPr algn="just"/>
            <a:r>
              <a:rPr lang="en-US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The algorithm directs cabs to cab calling clients based on finding nearest available cab.</a:t>
            </a:r>
          </a:p>
        </p:txBody>
      </p:sp>
      <p:sp>
        <p:nvSpPr>
          <p:cNvPr id="32" name="Text Placeholder 6" descr="3D Models">
            <a:extLst>
              <a:ext uri="{FF2B5EF4-FFF2-40B4-BE49-F238E27FC236}">
                <a16:creationId xmlns:a16="http://schemas.microsoft.com/office/drawing/2014/main" id="{0D4EB70A-0A14-4B27-B499-59D76007ABA8}"/>
              </a:ext>
            </a:extLst>
          </p:cNvPr>
          <p:cNvSpPr txBox="1">
            <a:spLocks/>
          </p:cNvSpPr>
          <p:nvPr/>
        </p:nvSpPr>
        <p:spPr>
          <a:xfrm>
            <a:off x="6611110" y="1221324"/>
            <a:ext cx="5104640" cy="464602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Non Conventional Taxi Business</a:t>
            </a:r>
            <a:endParaRPr lang="en-US" sz="2400" b="1" dirty="0">
              <a:latin typeface="+mj-lt"/>
              <a:ea typeface="+mj-ea"/>
              <a:cs typeface="+mj-cs"/>
            </a:endParaRPr>
          </a:p>
        </p:txBody>
      </p:sp>
      <p:sp>
        <p:nvSpPr>
          <p:cNvPr id="3" name="Explosion: 8 Zacken 2">
            <a:extLst>
              <a:ext uri="{FF2B5EF4-FFF2-40B4-BE49-F238E27FC236}">
                <a16:creationId xmlns:a16="http://schemas.microsoft.com/office/drawing/2014/main" id="{55DE8EB8-6254-4D51-B3A5-366AE544FF08}"/>
              </a:ext>
            </a:extLst>
          </p:cNvPr>
          <p:cNvSpPr/>
          <p:nvPr/>
        </p:nvSpPr>
        <p:spPr>
          <a:xfrm>
            <a:off x="4886482" y="1605903"/>
            <a:ext cx="2905125" cy="1714500"/>
          </a:xfrm>
          <a:prstGeom prst="irregularSeal1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Venues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" name="Pfeil: nach unten 4">
            <a:extLst>
              <a:ext uri="{FF2B5EF4-FFF2-40B4-BE49-F238E27FC236}">
                <a16:creationId xmlns:a16="http://schemas.microsoft.com/office/drawing/2014/main" id="{A720EF3B-45EF-46F1-9222-673AABB48CB7}"/>
              </a:ext>
            </a:extLst>
          </p:cNvPr>
          <p:cNvSpPr/>
          <p:nvPr/>
        </p:nvSpPr>
        <p:spPr>
          <a:xfrm>
            <a:off x="2152650" y="4195966"/>
            <a:ext cx="1028700" cy="10475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Text Placeholder 5" descr="2D Slides">
            <a:extLst>
              <a:ext uri="{FF2B5EF4-FFF2-40B4-BE49-F238E27FC236}">
                <a16:creationId xmlns:a16="http://schemas.microsoft.com/office/drawing/2014/main" id="{D9ECE40C-6648-46A9-A8CB-BCF37C976205}"/>
              </a:ext>
            </a:extLst>
          </p:cNvPr>
          <p:cNvSpPr txBox="1">
            <a:spLocks/>
          </p:cNvSpPr>
          <p:nvPr/>
        </p:nvSpPr>
        <p:spPr>
          <a:xfrm>
            <a:off x="577357" y="5481688"/>
            <a:ext cx="4276659" cy="728612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pPr algn="ctr"/>
            <a:endParaRPr lang="en-US" sz="23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pPr marL="0" indent="0" algn="ctr">
              <a:buNone/>
            </a:pPr>
            <a:r>
              <a:rPr lang="en-US" sz="23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Finding best pivot area for cabs helps !!!</a:t>
            </a:r>
          </a:p>
        </p:txBody>
      </p:sp>
      <p:pic>
        <p:nvPicPr>
          <p:cNvPr id="4098" name="Picture 2" descr="Bildergebnis fÃ¼r uber in berlin">
            <a:extLst>
              <a:ext uri="{FF2B5EF4-FFF2-40B4-BE49-F238E27FC236}">
                <a16:creationId xmlns:a16="http://schemas.microsoft.com/office/drawing/2014/main" id="{FAB21C88-304D-4C65-BF77-253CE581E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8720" y="3429000"/>
            <a:ext cx="4180849" cy="313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ildergebnis fÃ¼r uber in berlin">
            <a:extLst>
              <a:ext uri="{FF2B5EF4-FFF2-40B4-BE49-F238E27FC236}">
                <a16:creationId xmlns:a16="http://schemas.microsoft.com/office/drawing/2014/main" id="{9AC386D1-89AB-424B-8D59-EC7291F93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1607" y="1813218"/>
            <a:ext cx="4180849" cy="3142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Explosion: 8 Zacken 10">
            <a:extLst>
              <a:ext uri="{FF2B5EF4-FFF2-40B4-BE49-F238E27FC236}">
                <a16:creationId xmlns:a16="http://schemas.microsoft.com/office/drawing/2014/main" id="{4B249D7B-FCF6-46A5-9745-24AD0FC0D221}"/>
              </a:ext>
            </a:extLst>
          </p:cNvPr>
          <p:cNvSpPr/>
          <p:nvPr/>
        </p:nvSpPr>
        <p:spPr>
          <a:xfrm>
            <a:off x="9158450" y="4857105"/>
            <a:ext cx="2905125" cy="1714500"/>
          </a:xfrm>
          <a:prstGeom prst="irregularSeal1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More Clients </a:t>
            </a:r>
            <a:endParaRPr lang="en-DE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44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Data : Sources /Web Scraping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EEE328A-EE83-4F03-912A-8CF0E0ECC793}"/>
              </a:ext>
            </a:extLst>
          </p:cNvPr>
          <p:cNvSpPr/>
          <p:nvPr/>
        </p:nvSpPr>
        <p:spPr>
          <a:xfrm>
            <a:off x="485775" y="1252880"/>
            <a:ext cx="6076950" cy="57246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</a:pPr>
            <a:r>
              <a:rPr 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REQUIREMENTS</a:t>
            </a:r>
          </a:p>
          <a:p>
            <a:pPr marL="342900" indent="-34290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List of all the boroughs in Berlin with all </a:t>
            </a:r>
            <a:r>
              <a:rPr lang="en-US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zipcodes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belonged to this boroughs </a:t>
            </a:r>
          </a:p>
          <a:p>
            <a:pPr marL="342900" indent="-34290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Geopraphical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positions (Latitude-Longitude) of all </a:t>
            </a:r>
            <a:r>
              <a:rPr lang="en-US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zipcodes</a:t>
            </a: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within these boroughs </a:t>
            </a:r>
          </a:p>
          <a:p>
            <a:pPr marL="342900" indent="-34290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List of all venues in boroughs</a:t>
            </a:r>
          </a:p>
          <a:p>
            <a:pPr marL="342900" indent="-34290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List of Top rated Venues</a:t>
            </a:r>
          </a:p>
          <a:p>
            <a:pPr>
              <a:lnSpc>
                <a:spcPts val="1800"/>
              </a:lnSpc>
            </a:pPr>
            <a:endParaRPr lang="en-US" sz="2000" b="1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</a:pPr>
            <a:r>
              <a:rPr 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u="sng" dirty="0">
                <a:hlinkClick r:id="rId2"/>
              </a:rPr>
              <a:t>http://www.statistik-berlin-brandenburg.de/produkte/verzeichnisse/zuordnungderbezirkezupostleitzahlen.xls</a:t>
            </a:r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>
                <a:hlinkClick r:id="rId3"/>
              </a:rPr>
              <a:t>https://raw.githubusercontent.com/TrustChainEG/postal-codes-json-xml-csv/master/data/DE/zipcodes.de.csv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https://raw.githubusercontent.com/m-hoerz/berlin-shapes/master/berliner-bezirke.geojson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</a:pPr>
            <a:endParaRPr lang="en-US" sz="2000" b="1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</a:pPr>
            <a:r>
              <a:rPr lang="en-US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Foursquare API</a:t>
            </a:r>
          </a:p>
          <a:p>
            <a:pPr marL="171450" indent="-1714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For all Venues in Berlin.</a:t>
            </a:r>
          </a:p>
          <a:p>
            <a:pPr>
              <a:lnSpc>
                <a:spcPts val="1800"/>
              </a:lnSpc>
            </a:pPr>
            <a:endParaRPr lang="en-US" b="1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ts val="1800"/>
              </a:lnSpc>
            </a:pPr>
            <a:r>
              <a:rPr 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YELP API</a:t>
            </a:r>
          </a:p>
          <a:p>
            <a:pPr marL="285750" indent="-2857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top rated Venues in Berlin.</a:t>
            </a:r>
          </a:p>
          <a:p>
            <a:pPr>
              <a:lnSpc>
                <a:spcPts val="1800"/>
              </a:lnSpc>
            </a:pPr>
            <a:endParaRPr lang="en-IN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122" name="Picture 2" descr="Bildergebnis fÃ¼r data web scraping">
            <a:extLst>
              <a:ext uri="{FF2B5EF4-FFF2-40B4-BE49-F238E27FC236}">
                <a16:creationId xmlns:a16="http://schemas.microsoft.com/office/drawing/2014/main" id="{D7316619-BBE6-4000-81D7-4AE479005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2725" y="1514474"/>
            <a:ext cx="5184689" cy="442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7">
            <a:extLst>
              <a:ext uri="{FF2B5EF4-FFF2-40B4-BE49-F238E27FC236}">
                <a16:creationId xmlns:a16="http://schemas.microsoft.com/office/drawing/2014/main" id="{5AC07799-C1D7-478A-9CB8-A9F73845C8F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135" y="5231238"/>
            <a:ext cx="747763" cy="747763"/>
          </a:xfrm>
          <a:prstGeom prst="rect">
            <a:avLst/>
          </a:prstGeom>
        </p:spPr>
      </p:pic>
      <p:pic>
        <p:nvPicPr>
          <p:cNvPr id="33" name="Picture 6" descr="https://s3-media2.fl.yelpcdn.com/assets/srv0/developer_pages/999c9dfd1d91/assets/img/landing/developers.png">
            <a:extLst>
              <a:ext uri="{FF2B5EF4-FFF2-40B4-BE49-F238E27FC236}">
                <a16:creationId xmlns:a16="http://schemas.microsoft.com/office/drawing/2014/main" id="{60EB268C-139F-404D-A251-ABD18ED682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8185"/>
          <a:stretch/>
        </p:blipFill>
        <p:spPr bwMode="auto">
          <a:xfrm>
            <a:off x="4992830" y="5979001"/>
            <a:ext cx="1569895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8946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Data : Data Wrangling</a:t>
            </a:r>
          </a:p>
        </p:txBody>
      </p:sp>
      <p:sp>
        <p:nvSpPr>
          <p:cNvPr id="8" name="Text Placeholder 6" descr="3D Models">
            <a:extLst>
              <a:ext uri="{FF2B5EF4-FFF2-40B4-BE49-F238E27FC236}">
                <a16:creationId xmlns:a16="http://schemas.microsoft.com/office/drawing/2014/main" id="{CCCA7792-FA6B-43F7-A5CB-DC7D152DD397}"/>
              </a:ext>
            </a:extLst>
          </p:cNvPr>
          <p:cNvSpPr txBox="1">
            <a:spLocks/>
          </p:cNvSpPr>
          <p:nvPr/>
        </p:nvSpPr>
        <p:spPr>
          <a:xfrm>
            <a:off x="6062470" y="1261964"/>
            <a:ext cx="5926330" cy="464602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Boroughs and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Neighbourhoods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of Berlin </a:t>
            </a:r>
            <a:endParaRPr lang="en-US" sz="2400" b="1" dirty="0">
              <a:latin typeface="+mj-lt"/>
              <a:ea typeface="+mj-ea"/>
              <a:cs typeface="+mj-cs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7F9CD06-4807-4277-BC44-B7907225338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69" t="51318" r="41078" b="29230"/>
          <a:stretch/>
        </p:blipFill>
        <p:spPr bwMode="auto">
          <a:xfrm>
            <a:off x="827954" y="1330008"/>
            <a:ext cx="4101465" cy="11563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140E1232-068A-449A-AC30-FF08BE98C45C}"/>
              </a:ext>
            </a:extLst>
          </p:cNvPr>
          <p:cNvSpPr/>
          <p:nvPr/>
        </p:nvSpPr>
        <p:spPr>
          <a:xfrm>
            <a:off x="2678031" y="2516823"/>
            <a:ext cx="623969" cy="4348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46A3FC2-CA1E-4FDF-9EB9-4F989B18C6E1}"/>
              </a:ext>
            </a:extLst>
          </p:cNvPr>
          <p:cNvPicPr/>
          <p:nvPr/>
        </p:nvPicPr>
        <p:blipFill rotWithShape="1">
          <a:blip r:embed="rId3"/>
          <a:srcRect l="26710" t="45283" r="10960" b="30001"/>
          <a:stretch/>
        </p:blipFill>
        <p:spPr bwMode="auto">
          <a:xfrm>
            <a:off x="268287" y="2998788"/>
            <a:ext cx="5464822" cy="12785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2E38563-F7E7-4134-93FD-868C104FEF85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22" t="39102" r="2844" b="37819"/>
          <a:stretch/>
        </p:blipFill>
        <p:spPr bwMode="auto">
          <a:xfrm>
            <a:off x="258761" y="4828121"/>
            <a:ext cx="5761355" cy="15532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Pfeil: nach unten 12">
            <a:extLst>
              <a:ext uri="{FF2B5EF4-FFF2-40B4-BE49-F238E27FC236}">
                <a16:creationId xmlns:a16="http://schemas.microsoft.com/office/drawing/2014/main" id="{E7D8C1E5-C318-4DAF-8575-7E74EBB2394D}"/>
              </a:ext>
            </a:extLst>
          </p:cNvPr>
          <p:cNvSpPr/>
          <p:nvPr/>
        </p:nvSpPr>
        <p:spPr>
          <a:xfrm>
            <a:off x="2678030" y="4288740"/>
            <a:ext cx="623969" cy="4348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3B5CB08-717D-42D1-AE8A-E8315E0A78AA}"/>
              </a:ext>
            </a:extLst>
          </p:cNvPr>
          <p:cNvPicPr/>
          <p:nvPr/>
        </p:nvPicPr>
        <p:blipFill rotWithShape="1">
          <a:blip r:embed="rId5"/>
          <a:srcRect l="52625" t="31712" r="14026" b="22789"/>
          <a:stretch/>
        </p:blipFill>
        <p:spPr bwMode="auto">
          <a:xfrm>
            <a:off x="6546680" y="1914076"/>
            <a:ext cx="5189517" cy="41679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22232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1795B-A93A-416C-8052-FAF4D907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Data : Python Libraries</a:t>
            </a:r>
          </a:p>
        </p:txBody>
      </p:sp>
      <p:sp>
        <p:nvSpPr>
          <p:cNvPr id="14" name="Text Placeholder 5" descr="2D Slides">
            <a:extLst>
              <a:ext uri="{FF2B5EF4-FFF2-40B4-BE49-F238E27FC236}">
                <a16:creationId xmlns:a16="http://schemas.microsoft.com/office/drawing/2014/main" id="{29C9737C-0E28-4267-8422-17FDE28B2341}"/>
              </a:ext>
            </a:extLst>
          </p:cNvPr>
          <p:cNvSpPr txBox="1">
            <a:spLocks/>
          </p:cNvSpPr>
          <p:nvPr/>
        </p:nvSpPr>
        <p:spPr>
          <a:xfrm>
            <a:off x="441874" y="1302385"/>
            <a:ext cx="5592955" cy="5369686"/>
          </a:xfrm>
          <a:prstGeom prst="rect">
            <a:avLst/>
          </a:prstGeom>
          <a:solidFill>
            <a:srgbClr val="FFFF00"/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b="1" dirty="0"/>
              <a:t>Pandas, </a:t>
            </a:r>
            <a:r>
              <a:rPr lang="en-GB" sz="2400" b="1" dirty="0" err="1"/>
              <a:t>Numpy</a:t>
            </a:r>
            <a:r>
              <a:rPr lang="en-GB" sz="2400" b="1" dirty="0"/>
              <a:t> </a:t>
            </a:r>
            <a:r>
              <a:rPr lang="en-GB" sz="2400" dirty="0"/>
              <a:t>– Libraries for data storage, manipulation and array computing</a:t>
            </a:r>
            <a:endParaRPr lang="en-DE" sz="2400" dirty="0"/>
          </a:p>
          <a:p>
            <a:r>
              <a:rPr lang="en-GB" sz="2400" b="1" dirty="0" err="1"/>
              <a:t>Scipy</a:t>
            </a:r>
            <a:r>
              <a:rPr lang="en-GB" sz="2400" b="1" dirty="0"/>
              <a:t> </a:t>
            </a:r>
            <a:r>
              <a:rPr lang="en-GB" sz="2400" dirty="0"/>
              <a:t>– Library for dendrogram and hierarchical cluster analysis </a:t>
            </a:r>
            <a:endParaRPr lang="en-DE" sz="2400" dirty="0"/>
          </a:p>
          <a:p>
            <a:r>
              <a:rPr lang="en-GB" sz="2400" b="1" dirty="0"/>
              <a:t>Matplotlib, Folium </a:t>
            </a:r>
            <a:r>
              <a:rPr lang="en-GB" sz="2400" dirty="0"/>
              <a:t>– Libraries for representing numeric and locational data</a:t>
            </a:r>
            <a:endParaRPr lang="en-DE" sz="2400" dirty="0"/>
          </a:p>
          <a:p>
            <a:r>
              <a:rPr lang="en-GB" sz="2400" b="1" dirty="0" err="1"/>
              <a:t>Geopy</a:t>
            </a:r>
            <a:r>
              <a:rPr lang="en-GB" sz="2400" dirty="0"/>
              <a:t> – Library to retrieve locational data</a:t>
            </a:r>
            <a:endParaRPr lang="en-DE" sz="2400" dirty="0"/>
          </a:p>
          <a:p>
            <a:r>
              <a:rPr lang="en-GB" sz="2400" b="1" dirty="0"/>
              <a:t>Json</a:t>
            </a:r>
            <a:r>
              <a:rPr lang="en-GB" sz="2400" dirty="0"/>
              <a:t> – Library to handle JSON files</a:t>
            </a:r>
            <a:endParaRPr lang="en-DE" sz="2400" dirty="0"/>
          </a:p>
          <a:p>
            <a:r>
              <a:rPr lang="en-GB" sz="2400" b="1" dirty="0"/>
              <a:t>Requests, </a:t>
            </a:r>
            <a:r>
              <a:rPr lang="en-GB" sz="2400" b="1" dirty="0" err="1"/>
              <a:t>Urllib</a:t>
            </a:r>
            <a:r>
              <a:rPr lang="en-GB" sz="2400" b="1" dirty="0"/>
              <a:t> </a:t>
            </a:r>
            <a:r>
              <a:rPr lang="en-GB" sz="2400" dirty="0"/>
              <a:t>– Libraries to retrieve data and handle http exchange with the Foursquare API and Yelp API. </a:t>
            </a:r>
            <a:endParaRPr lang="en-DE" sz="2400" dirty="0"/>
          </a:p>
        </p:txBody>
      </p:sp>
      <p:pic>
        <p:nvPicPr>
          <p:cNvPr id="9218" name="Picture 2" descr="Bildergebnis fÃ¼r python lÄ±brarÄ±es">
            <a:extLst>
              <a:ext uri="{FF2B5EF4-FFF2-40B4-BE49-F238E27FC236}">
                <a16:creationId xmlns:a16="http://schemas.microsoft.com/office/drawing/2014/main" id="{3B937FEA-77C1-4186-9AAB-086E3A08B1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6" t="14396" r="15127" b="9144"/>
          <a:stretch/>
        </p:blipFill>
        <p:spPr bwMode="auto">
          <a:xfrm>
            <a:off x="6266380" y="1656080"/>
            <a:ext cx="5722420" cy="4592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148715"/>
      </p:ext>
    </p:extLst>
  </p:cSld>
  <p:clrMapOvr>
    <a:masterClrMapping/>
  </p:clrMapOvr>
</p:sld>
</file>

<file path=ppt/theme/theme1.xml><?xml version="1.0" encoding="utf-8"?>
<a:theme xmlns:a="http://schemas.openxmlformats.org/drawingml/2006/main" name="Get Started with 3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 algn="l">
          <a:lnSpc>
            <a:spcPts val="1800"/>
          </a:lnSpc>
          <a:spcAft>
            <a:spcPts val="600"/>
          </a:spcAft>
          <a:buNone/>
          <a:defRPr sz="1200" dirty="0" smtClean="0">
            <a:solidFill>
              <a:prstClr val="black">
                <a:lumMod val="75000"/>
                <a:lumOff val="25000"/>
              </a:prstClr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ing your presentations to life with 3DTF16411177 (3).potx" id="{9E27ADA6-EA10-4822-B3C1-6E8D86D7E392}" vid="{8B3BFCA4-8458-4DFE-B504-FC98F0D59E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Bring your presentations to life with 3D</Template>
  <TotalTime>0</TotalTime>
  <Words>1276</Words>
  <Application>Microsoft Office PowerPoint</Application>
  <PresentationFormat>Breitbild</PresentationFormat>
  <Paragraphs>149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Arial</vt:lpstr>
      <vt:lpstr>Calibri</vt:lpstr>
      <vt:lpstr>Segoe UI</vt:lpstr>
      <vt:lpstr>Segoe UI Light</vt:lpstr>
      <vt:lpstr>Segoe UI Semibold</vt:lpstr>
      <vt:lpstr>Wingdings</vt:lpstr>
      <vt:lpstr>Get Started with 3D</vt:lpstr>
      <vt:lpstr>Battle of Neighborhood's</vt:lpstr>
      <vt:lpstr>Table of Contents</vt:lpstr>
      <vt:lpstr>Introduction: Business Problem</vt:lpstr>
      <vt:lpstr>Introduction: Business Problem</vt:lpstr>
      <vt:lpstr>Introduction: Business Problem</vt:lpstr>
      <vt:lpstr>Introduction: Business Problem</vt:lpstr>
      <vt:lpstr>Data : Sources /Web Scraping</vt:lpstr>
      <vt:lpstr>Data : Data Wrangling</vt:lpstr>
      <vt:lpstr>Data : Python Libraries</vt:lpstr>
      <vt:lpstr>Location Data Provider – Foursquare  </vt:lpstr>
      <vt:lpstr>METHODOLOGY : General</vt:lpstr>
      <vt:lpstr>METHODOLOGY : General</vt:lpstr>
      <vt:lpstr>METHODOLOGY : Exploring Venues</vt:lpstr>
      <vt:lpstr>METHODOLOGY : K- Means Clustering (Elbow Method)</vt:lpstr>
      <vt:lpstr>RESULTS : Clusters </vt:lpstr>
      <vt:lpstr>RESULTS : Clusters </vt:lpstr>
      <vt:lpstr>RESULTS : Clusters </vt:lpstr>
      <vt:lpstr>RESULTS : Clusters </vt:lpstr>
      <vt:lpstr>Results : Exploring Top Rated Venues</vt:lpstr>
      <vt:lpstr>Discussion: Recommendations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2019-04-30T06:19:58Z</dcterms:created>
  <dcterms:modified xsi:type="dcterms:W3CDTF">2019-05-30T18:58:29Z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dduffy@microsoft.com</vt:lpwstr>
  </property>
  <property fmtid="{D5CDD505-2E9C-101B-9397-08002B2CF9AE}" pid="5" name="MSIP_Label_f42aa342-8706-4288-bd11-ebb85995028c_SetDate">
    <vt:lpwstr>2019-01-09T22:41:38.8954231Z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